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15" r:id="rId2"/>
    <p:sldId id="286" r:id="rId3"/>
    <p:sldId id="287" r:id="rId4"/>
    <p:sldId id="257" r:id="rId5"/>
    <p:sldId id="295" r:id="rId6"/>
    <p:sldId id="304" r:id="rId7"/>
    <p:sldId id="260" r:id="rId8"/>
    <p:sldId id="261" r:id="rId9"/>
    <p:sldId id="259" r:id="rId10"/>
    <p:sldId id="262" r:id="rId11"/>
    <p:sldId id="294" r:id="rId12"/>
    <p:sldId id="292" r:id="rId13"/>
    <p:sldId id="293" r:id="rId14"/>
    <p:sldId id="297" r:id="rId15"/>
    <p:sldId id="298" r:id="rId16"/>
    <p:sldId id="299" r:id="rId17"/>
    <p:sldId id="301" r:id="rId18"/>
    <p:sldId id="302" r:id="rId19"/>
    <p:sldId id="303" r:id="rId20"/>
    <p:sldId id="306" r:id="rId21"/>
    <p:sldId id="312" r:id="rId22"/>
    <p:sldId id="314" r:id="rId23"/>
    <p:sldId id="291" r:id="rId24"/>
    <p:sldId id="316"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p:cViewPr varScale="1">
        <p:scale>
          <a:sx n="80" d="100"/>
          <a:sy n="80" d="100"/>
        </p:scale>
        <p:origin x="105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F78D25-E9DD-4BE7-80C4-2B357C4E25B8}" type="datetimeFigureOut">
              <a:rPr lang="en-US" smtClean="0"/>
              <a:pPr/>
              <a:t>5/22/2023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03FCA9-7184-412C-A28D-7F229BD9FE3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403FCA9-7184-412C-A28D-7F229BD9FE34}"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B66F06C-16CC-4058-8FB1-AC4BCCB4C713}" type="datetimeFigureOut">
              <a:rPr lang="en-IN" smtClean="0"/>
              <a:pPr/>
              <a:t>22-05-2023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0F1ECB-C5EB-4D0E-8D4A-0620BC267CD3}" type="slidenum">
              <a:rPr lang="en-IN" smtClean="0"/>
              <a:pPr/>
              <a:t>‹#›</a:t>
            </a:fld>
            <a:endParaRPr lang="en-IN"/>
          </a:p>
        </p:txBody>
      </p:sp>
    </p:spTree>
    <p:extLst>
      <p:ext uri="{BB962C8B-B14F-4D97-AF65-F5344CB8AC3E}">
        <p14:creationId xmlns:p14="http://schemas.microsoft.com/office/powerpoint/2010/main" val="177525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B66F06C-16CC-4058-8FB1-AC4BCCB4C713}" type="datetimeFigureOut">
              <a:rPr lang="en-IN" smtClean="0"/>
              <a:pPr/>
              <a:t>22-05-2023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0F1ECB-C5EB-4D0E-8D4A-0620BC267CD3}" type="slidenum">
              <a:rPr lang="en-IN" smtClean="0"/>
              <a:pPr/>
              <a:t>‹#›</a:t>
            </a:fld>
            <a:endParaRPr lang="en-IN"/>
          </a:p>
        </p:txBody>
      </p:sp>
    </p:spTree>
    <p:extLst>
      <p:ext uri="{BB962C8B-B14F-4D97-AF65-F5344CB8AC3E}">
        <p14:creationId xmlns:p14="http://schemas.microsoft.com/office/powerpoint/2010/main" val="1736436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B66F06C-16CC-4058-8FB1-AC4BCCB4C713}" type="datetimeFigureOut">
              <a:rPr lang="en-IN" smtClean="0"/>
              <a:pPr/>
              <a:t>22-05-2023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0F1ECB-C5EB-4D0E-8D4A-0620BC267CD3}" type="slidenum">
              <a:rPr lang="en-IN" smtClean="0"/>
              <a:pPr/>
              <a:t>‹#›</a:t>
            </a:fld>
            <a:endParaRPr lang="en-IN"/>
          </a:p>
        </p:txBody>
      </p:sp>
    </p:spTree>
    <p:extLst>
      <p:ext uri="{BB962C8B-B14F-4D97-AF65-F5344CB8AC3E}">
        <p14:creationId xmlns:p14="http://schemas.microsoft.com/office/powerpoint/2010/main" val="2467477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B66F06C-16CC-4058-8FB1-AC4BCCB4C713}" type="datetimeFigureOut">
              <a:rPr lang="en-IN" smtClean="0"/>
              <a:pPr/>
              <a:t>22-05-2023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0F1ECB-C5EB-4D0E-8D4A-0620BC267CD3}" type="slidenum">
              <a:rPr lang="en-IN" smtClean="0"/>
              <a:pPr/>
              <a:t>‹#›</a:t>
            </a:fld>
            <a:endParaRPr lang="en-IN"/>
          </a:p>
        </p:txBody>
      </p:sp>
    </p:spTree>
    <p:extLst>
      <p:ext uri="{BB962C8B-B14F-4D97-AF65-F5344CB8AC3E}">
        <p14:creationId xmlns:p14="http://schemas.microsoft.com/office/powerpoint/2010/main" val="1686256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66F06C-16CC-4058-8FB1-AC4BCCB4C713}" type="datetimeFigureOut">
              <a:rPr lang="en-IN" smtClean="0"/>
              <a:pPr/>
              <a:t>22-05-2023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0F1ECB-C5EB-4D0E-8D4A-0620BC267CD3}" type="slidenum">
              <a:rPr lang="en-IN" smtClean="0"/>
              <a:pPr/>
              <a:t>‹#›</a:t>
            </a:fld>
            <a:endParaRPr lang="en-IN"/>
          </a:p>
        </p:txBody>
      </p:sp>
    </p:spTree>
    <p:extLst>
      <p:ext uri="{BB962C8B-B14F-4D97-AF65-F5344CB8AC3E}">
        <p14:creationId xmlns:p14="http://schemas.microsoft.com/office/powerpoint/2010/main" val="45140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B66F06C-16CC-4058-8FB1-AC4BCCB4C713}" type="datetimeFigureOut">
              <a:rPr lang="en-IN" smtClean="0"/>
              <a:pPr/>
              <a:t>22-05-2023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0F1ECB-C5EB-4D0E-8D4A-0620BC267CD3}" type="slidenum">
              <a:rPr lang="en-IN" smtClean="0"/>
              <a:pPr/>
              <a:t>‹#›</a:t>
            </a:fld>
            <a:endParaRPr lang="en-IN"/>
          </a:p>
        </p:txBody>
      </p:sp>
    </p:spTree>
    <p:extLst>
      <p:ext uri="{BB962C8B-B14F-4D97-AF65-F5344CB8AC3E}">
        <p14:creationId xmlns:p14="http://schemas.microsoft.com/office/powerpoint/2010/main" val="363014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B66F06C-16CC-4058-8FB1-AC4BCCB4C713}" type="datetimeFigureOut">
              <a:rPr lang="en-IN" smtClean="0"/>
              <a:pPr/>
              <a:t>22-05-2023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0F1ECB-C5EB-4D0E-8D4A-0620BC267CD3}" type="slidenum">
              <a:rPr lang="en-IN" smtClean="0"/>
              <a:pPr/>
              <a:t>‹#›</a:t>
            </a:fld>
            <a:endParaRPr lang="en-IN"/>
          </a:p>
        </p:txBody>
      </p:sp>
    </p:spTree>
    <p:extLst>
      <p:ext uri="{BB962C8B-B14F-4D97-AF65-F5344CB8AC3E}">
        <p14:creationId xmlns:p14="http://schemas.microsoft.com/office/powerpoint/2010/main" val="139512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B66F06C-16CC-4058-8FB1-AC4BCCB4C713}" type="datetimeFigureOut">
              <a:rPr lang="en-IN" smtClean="0"/>
              <a:pPr/>
              <a:t>22-05-2023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0F1ECB-C5EB-4D0E-8D4A-0620BC267CD3}" type="slidenum">
              <a:rPr lang="en-IN" smtClean="0"/>
              <a:pPr/>
              <a:t>‹#›</a:t>
            </a:fld>
            <a:endParaRPr lang="en-IN"/>
          </a:p>
        </p:txBody>
      </p:sp>
    </p:spTree>
    <p:extLst>
      <p:ext uri="{BB962C8B-B14F-4D97-AF65-F5344CB8AC3E}">
        <p14:creationId xmlns:p14="http://schemas.microsoft.com/office/powerpoint/2010/main" val="959677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66F06C-16CC-4058-8FB1-AC4BCCB4C713}" type="datetimeFigureOut">
              <a:rPr lang="en-IN" smtClean="0"/>
              <a:pPr/>
              <a:t>22-05-2023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0F1ECB-C5EB-4D0E-8D4A-0620BC267CD3}" type="slidenum">
              <a:rPr lang="en-IN" smtClean="0"/>
              <a:pPr/>
              <a:t>‹#›</a:t>
            </a:fld>
            <a:endParaRPr lang="en-IN"/>
          </a:p>
        </p:txBody>
      </p:sp>
    </p:spTree>
    <p:extLst>
      <p:ext uri="{BB962C8B-B14F-4D97-AF65-F5344CB8AC3E}">
        <p14:creationId xmlns:p14="http://schemas.microsoft.com/office/powerpoint/2010/main" val="232496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66F06C-16CC-4058-8FB1-AC4BCCB4C713}" type="datetimeFigureOut">
              <a:rPr lang="en-IN" smtClean="0"/>
              <a:pPr/>
              <a:t>22-05-2023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0F1ECB-C5EB-4D0E-8D4A-0620BC267CD3}" type="slidenum">
              <a:rPr lang="en-IN" smtClean="0"/>
              <a:pPr/>
              <a:t>‹#›</a:t>
            </a:fld>
            <a:endParaRPr lang="en-IN"/>
          </a:p>
        </p:txBody>
      </p:sp>
    </p:spTree>
    <p:extLst>
      <p:ext uri="{BB962C8B-B14F-4D97-AF65-F5344CB8AC3E}">
        <p14:creationId xmlns:p14="http://schemas.microsoft.com/office/powerpoint/2010/main" val="1667145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66F06C-16CC-4058-8FB1-AC4BCCB4C713}" type="datetimeFigureOut">
              <a:rPr lang="en-IN" smtClean="0"/>
              <a:pPr/>
              <a:t>22-05-2023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0F1ECB-C5EB-4D0E-8D4A-0620BC267CD3}" type="slidenum">
              <a:rPr lang="en-IN" smtClean="0"/>
              <a:pPr/>
              <a:t>‹#›</a:t>
            </a:fld>
            <a:endParaRPr lang="en-IN"/>
          </a:p>
        </p:txBody>
      </p:sp>
    </p:spTree>
    <p:extLst>
      <p:ext uri="{BB962C8B-B14F-4D97-AF65-F5344CB8AC3E}">
        <p14:creationId xmlns:p14="http://schemas.microsoft.com/office/powerpoint/2010/main" val="4276469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66F06C-16CC-4058-8FB1-AC4BCCB4C713}" type="datetimeFigureOut">
              <a:rPr lang="en-IN" smtClean="0"/>
              <a:pPr/>
              <a:t>22-05-2023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F1ECB-C5EB-4D0E-8D4A-0620BC267CD3}" type="slidenum">
              <a:rPr lang="en-IN" smtClean="0"/>
              <a:pPr/>
              <a:t>‹#›</a:t>
            </a:fld>
            <a:endParaRPr lang="en-IN"/>
          </a:p>
        </p:txBody>
      </p:sp>
    </p:spTree>
    <p:extLst>
      <p:ext uri="{BB962C8B-B14F-4D97-AF65-F5344CB8AC3E}">
        <p14:creationId xmlns:p14="http://schemas.microsoft.com/office/powerpoint/2010/main" val="2395886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sciencedirect.com/science/article/pii/S1470160X21000844" TargetMode="Externa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hyperlink" Target="https://ieeexplore.ieee.org/author/37086343437" TargetMode="External"/><Relationship Id="rId5" Type="http://schemas.openxmlformats.org/officeDocument/2006/relationships/hyperlink" Target="https://ieeexplore.ieee.org/author/37088542297" TargetMode="External"/><Relationship Id="rId4" Type="http://schemas.openxmlformats.org/officeDocument/2006/relationships/hyperlink" Target="https://ieeexplore.ieee.org/author/37088542464"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00">
            <a:alpha val="63000"/>
          </a:srgbClr>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A59CECD1-7AB7-5D3D-8B22-3B03EFE6C0A3}"/>
              </a:ext>
            </a:extLst>
          </p:cNvPr>
          <p:cNvSpPr/>
          <p:nvPr/>
        </p:nvSpPr>
        <p:spPr>
          <a:xfrm>
            <a:off x="10946" y="-55846"/>
            <a:ext cx="7308304" cy="6900203"/>
          </a:xfrm>
          <a:prstGeom prst="homePlate">
            <a:avLst>
              <a:gd name="adj" fmla="val 34615"/>
            </a:avLst>
          </a:prstGeom>
          <a:blipFill>
            <a:blip r:embed="rId2"/>
            <a:stretch>
              <a:fillRect/>
            </a:stretch>
          </a:blipFill>
          <a:ln>
            <a:solidFill>
              <a:schemeClr val="accent1">
                <a:shade val="50000"/>
              </a:schemeClr>
            </a:solidFill>
          </a:ln>
          <a:effectLst>
            <a:outerShdw blurRad="444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Arrow: Pentagon 2">
            <a:extLst>
              <a:ext uri="{FF2B5EF4-FFF2-40B4-BE49-F238E27FC236}">
                <a16:creationId xmlns:a16="http://schemas.microsoft.com/office/drawing/2014/main" id="{BFD87C8A-BFB2-9F65-9CB5-9C75C585E066}"/>
              </a:ext>
            </a:extLst>
          </p:cNvPr>
          <p:cNvSpPr/>
          <p:nvPr/>
        </p:nvSpPr>
        <p:spPr>
          <a:xfrm>
            <a:off x="0" y="13643"/>
            <a:ext cx="5572120" cy="6858000"/>
          </a:xfrm>
          <a:prstGeom prst="homePlate">
            <a:avLst/>
          </a:prstGeom>
          <a:solidFill>
            <a:srgbClr val="00B0F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0CA35ED-869D-1D0B-73E8-6AEC386664A1}"/>
              </a:ext>
            </a:extLst>
          </p:cNvPr>
          <p:cNvSpPr txBox="1"/>
          <p:nvPr/>
        </p:nvSpPr>
        <p:spPr>
          <a:xfrm>
            <a:off x="10946" y="1052736"/>
            <a:ext cx="4561054" cy="2062103"/>
          </a:xfrm>
          <a:prstGeom prst="rect">
            <a:avLst/>
          </a:prstGeom>
          <a:noFill/>
        </p:spPr>
        <p:txBody>
          <a:bodyPr wrap="square" rtlCol="0">
            <a:spAutoFit/>
          </a:bodyPr>
          <a:lstStyle/>
          <a:p>
            <a:r>
              <a:rPr lang="en-IN" sz="3200" dirty="0">
                <a:solidFill>
                  <a:schemeClr val="bg1"/>
                </a:solidFill>
                <a:effectLst>
                  <a:outerShdw blurRad="114300" sx="102000" sy="102000" algn="ctr" rotWithShape="0">
                    <a:prstClr val="black">
                      <a:alpha val="40000"/>
                    </a:prstClr>
                  </a:outerShdw>
                </a:effectLst>
                <a:latin typeface="Times New Roman" panose="02020603050405020304" pitchFamily="18" charset="0"/>
                <a:cs typeface="Times New Roman" panose="02020603050405020304" pitchFamily="18" charset="0"/>
              </a:rPr>
              <a:t>Camera vision Based Animal Beat Back System For Agriculture using Machine Learning</a:t>
            </a:r>
            <a:endParaRPr lang="en-US" sz="3200" dirty="0">
              <a:solidFill>
                <a:schemeClr val="bg1"/>
              </a:solidFill>
              <a:effectLst>
                <a:outerShdw blurRad="114300" sx="102000" sy="102000" algn="c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3B17A88-57A0-FD96-2B12-BBAE25C2DC67}"/>
              </a:ext>
            </a:extLst>
          </p:cNvPr>
          <p:cNvSpPr txBox="1"/>
          <p:nvPr/>
        </p:nvSpPr>
        <p:spPr>
          <a:xfrm>
            <a:off x="533258" y="4997445"/>
            <a:ext cx="3120894" cy="1508105"/>
          </a:xfrm>
          <a:prstGeom prst="rect">
            <a:avLst/>
          </a:prstGeom>
          <a:noFill/>
        </p:spPr>
        <p:txBody>
          <a:bodyPr wrap="square" rtlCol="0">
            <a:spAutoFit/>
          </a:bodyPr>
          <a:lstStyle/>
          <a:p>
            <a:r>
              <a:rPr lang="en-IN" sz="2000" b="1" dirty="0">
                <a:solidFill>
                  <a:schemeClr val="bg1"/>
                </a:solidFill>
                <a:latin typeface="Segoe UI Black" panose="020B0A02040204020203" pitchFamily="34" charset="0"/>
                <a:ea typeface="Segoe UI Black" panose="020B0A02040204020203" pitchFamily="34" charset="0"/>
              </a:rPr>
              <a:t>Presented By:</a:t>
            </a:r>
          </a:p>
          <a:p>
            <a:r>
              <a:rPr lang="en-IN" dirty="0">
                <a:solidFill>
                  <a:schemeClr val="bg1"/>
                </a:solidFill>
                <a:latin typeface="Bahnschrift" panose="020B0502040204020203" pitchFamily="34" charset="0"/>
                <a:ea typeface="Segoe UI Black" panose="020B0A02040204020203" pitchFamily="34" charset="0"/>
              </a:rPr>
              <a:t>Kokila Vani M</a:t>
            </a:r>
          </a:p>
          <a:p>
            <a:r>
              <a:rPr lang="en-IN" dirty="0" err="1">
                <a:solidFill>
                  <a:schemeClr val="bg1"/>
                </a:solidFill>
                <a:latin typeface="Bahnschrift" panose="020B0502040204020203" pitchFamily="34" charset="0"/>
                <a:ea typeface="Segoe UI Black" panose="020B0A02040204020203" pitchFamily="34" charset="0"/>
              </a:rPr>
              <a:t>Thamaraiselvi</a:t>
            </a:r>
            <a:r>
              <a:rPr lang="en-IN" dirty="0">
                <a:solidFill>
                  <a:schemeClr val="bg1"/>
                </a:solidFill>
                <a:latin typeface="Bahnschrift" panose="020B0502040204020203" pitchFamily="34" charset="0"/>
                <a:ea typeface="Segoe UI Black" panose="020B0A02040204020203" pitchFamily="34" charset="0"/>
              </a:rPr>
              <a:t> M</a:t>
            </a:r>
          </a:p>
          <a:p>
            <a:r>
              <a:rPr lang="en-IN" dirty="0">
                <a:solidFill>
                  <a:schemeClr val="bg1"/>
                </a:solidFill>
                <a:latin typeface="Bahnschrift" panose="020B0502040204020203" pitchFamily="34" charset="0"/>
                <a:ea typeface="Segoe UI Black" panose="020B0A02040204020203" pitchFamily="34" charset="0"/>
              </a:rPr>
              <a:t>Priyanka R</a:t>
            </a:r>
          </a:p>
          <a:p>
            <a:r>
              <a:rPr lang="en-IN" dirty="0">
                <a:solidFill>
                  <a:schemeClr val="bg1"/>
                </a:solidFill>
                <a:latin typeface="Bahnschrift" panose="020B0502040204020203" pitchFamily="34" charset="0"/>
                <a:ea typeface="Segoe UI Black" panose="020B0A02040204020203" pitchFamily="34" charset="0"/>
              </a:rPr>
              <a:t>Priya </a:t>
            </a:r>
            <a:r>
              <a:rPr lang="en-IN" dirty="0" err="1">
                <a:solidFill>
                  <a:schemeClr val="bg1"/>
                </a:solidFill>
                <a:latin typeface="Bahnschrift" panose="020B0502040204020203" pitchFamily="34" charset="0"/>
                <a:ea typeface="Segoe UI Black" panose="020B0A02040204020203" pitchFamily="34" charset="0"/>
              </a:rPr>
              <a:t>Dharshini</a:t>
            </a:r>
            <a:r>
              <a:rPr lang="en-IN" dirty="0">
                <a:solidFill>
                  <a:schemeClr val="bg1"/>
                </a:solidFill>
                <a:latin typeface="Bahnschrift" panose="020B0502040204020203" pitchFamily="34" charset="0"/>
                <a:ea typeface="Segoe UI Black" panose="020B0A02040204020203" pitchFamily="34" charset="0"/>
              </a:rPr>
              <a:t> M </a:t>
            </a:r>
            <a:endParaRPr lang="en-US" dirty="0">
              <a:solidFill>
                <a:schemeClr val="bg1"/>
              </a:solidFill>
              <a:latin typeface="Bahnschrift" panose="020B0502040204020203" pitchFamily="34" charset="0"/>
              <a:ea typeface="Segoe UI Black" panose="020B0A02040204020203" pitchFamily="34" charset="0"/>
            </a:endParaRPr>
          </a:p>
        </p:txBody>
      </p:sp>
      <p:sp>
        <p:nvSpPr>
          <p:cNvPr id="7" name="Title 6">
            <a:extLst>
              <a:ext uri="{FF2B5EF4-FFF2-40B4-BE49-F238E27FC236}">
                <a16:creationId xmlns:a16="http://schemas.microsoft.com/office/drawing/2014/main" id="{A112DE92-7F00-4AB4-2B81-304AC1B55443}"/>
              </a:ext>
            </a:extLst>
          </p:cNvPr>
          <p:cNvSpPr>
            <a:spLocks noGrp="1"/>
          </p:cNvSpPr>
          <p:nvPr>
            <p:ph type="title"/>
          </p:nvPr>
        </p:nvSpPr>
        <p:spPr>
          <a:xfrm>
            <a:off x="6300192" y="5674473"/>
            <a:ext cx="2674640" cy="778098"/>
          </a:xfrm>
        </p:spPr>
        <p:txBody>
          <a:bodyPr>
            <a:normAutofit fontScale="90000"/>
          </a:bodyPr>
          <a:lstStyle/>
          <a:p>
            <a:r>
              <a:rPr lang="en-GB" sz="2400" b="1" dirty="0"/>
              <a:t>Guide Name</a:t>
            </a:r>
            <a:br>
              <a:rPr lang="en-GB" sz="2400" dirty="0"/>
            </a:br>
            <a:br>
              <a:rPr lang="en-GB" sz="2400" dirty="0"/>
            </a:br>
            <a:r>
              <a:rPr lang="en-GB" sz="2400" dirty="0"/>
              <a:t>MRS. S B PRIYA M.TECH.,</a:t>
            </a:r>
            <a:endParaRPr lang="en-IN" sz="2400" dirty="0"/>
          </a:p>
        </p:txBody>
      </p:sp>
    </p:spTree>
    <p:extLst>
      <p:ext uri="{BB962C8B-B14F-4D97-AF65-F5344CB8AC3E}">
        <p14:creationId xmlns:p14="http://schemas.microsoft.com/office/powerpoint/2010/main" val="318727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100" fill="hold"/>
                                        <p:tgtEl>
                                          <p:spTgt spid="2"/>
                                        </p:tgtEl>
                                        <p:attrNameLst>
                                          <p:attrName>ppt_x</p:attrName>
                                        </p:attrNameLst>
                                      </p:cBhvr>
                                      <p:tavLst>
                                        <p:tav tm="0">
                                          <p:val>
                                            <p:strVal val="0-#ppt_w/2"/>
                                          </p:val>
                                        </p:tav>
                                        <p:tav tm="100000">
                                          <p:val>
                                            <p:strVal val="#ppt_x"/>
                                          </p:val>
                                        </p:tav>
                                      </p:tavLst>
                                    </p:anim>
                                    <p:anim calcmode="lin" valueType="num">
                                      <p:cBhvr additive="base">
                                        <p:cTn id="8" dur="11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866" y="836712"/>
            <a:ext cx="2386608" cy="576064"/>
          </a:xfrm>
        </p:spPr>
        <p:txBody>
          <a:bodyPr>
            <a:normAutofit/>
          </a:bodyPr>
          <a:lstStyle/>
          <a:p>
            <a:r>
              <a:rPr lang="en-IN" sz="2800" b="1"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457200" y="1600201"/>
            <a:ext cx="6419056" cy="3484984"/>
          </a:xfrm>
          <a:gradFill>
            <a:gsLst>
              <a:gs pos="22936">
                <a:schemeClr val="accent5">
                  <a:lumMod val="60000"/>
                  <a:lumOff val="40000"/>
                </a:schemeClr>
              </a:gs>
              <a:gs pos="41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83000">
                <a:srgbClr val="FFFF00"/>
              </a:gs>
            </a:gsLst>
            <a:lin ang="5400000" scaled="1"/>
          </a:gradFill>
        </p:spPr>
        <p:txBody>
          <a:bodyPr/>
          <a:lstStyle/>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Wide area surveillance</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Accurate and Fast prediction</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Cost effectiveness of available Crop protection systems.</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Easy to use and with less maintenance.</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Robust and reliable system.</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Complete security or full proof system</a:t>
            </a:r>
            <a:r>
              <a:rPr lang="en-US" dirty="0"/>
              <a:t>.</a:t>
            </a:r>
            <a:endParaRPr lang="en-IN" dirty="0"/>
          </a:p>
        </p:txBody>
      </p:sp>
    </p:spTree>
    <p:extLst>
      <p:ext uri="{BB962C8B-B14F-4D97-AF65-F5344CB8AC3E}">
        <p14:creationId xmlns:p14="http://schemas.microsoft.com/office/powerpoint/2010/main" val="2832480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8329-1DFC-4842-93C0-CF2C5E1DA0A7}"/>
              </a:ext>
            </a:extLst>
          </p:cNvPr>
          <p:cNvSpPr>
            <a:spLocks noGrp="1"/>
          </p:cNvSpPr>
          <p:nvPr>
            <p:ph type="title"/>
          </p:nvPr>
        </p:nvSpPr>
        <p:spPr>
          <a:xfrm>
            <a:off x="457200" y="428393"/>
            <a:ext cx="5554960" cy="1143000"/>
          </a:xfrm>
        </p:spPr>
        <p:txBody>
          <a:bodyPr/>
          <a:lstStyle/>
          <a:p>
            <a:r>
              <a:rPr lang="en-US" b="1" dirty="0">
                <a:latin typeface="Times New Roman" panose="02020603050405020304" pitchFamily="18" charset="0"/>
                <a:cs typeface="Times New Roman" panose="02020603050405020304" pitchFamily="18" charset="0"/>
              </a:rPr>
              <a:t>Software Specification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C72066-4815-4C55-926A-5E73BE97EE90}"/>
              </a:ext>
            </a:extLst>
          </p:cNvPr>
          <p:cNvSpPr>
            <a:spLocks noGrp="1"/>
          </p:cNvSpPr>
          <p:nvPr>
            <p:ph idx="1"/>
          </p:nvPr>
        </p:nvSpPr>
        <p:spPr>
          <a:gradFill>
            <a:gsLst>
              <a:gs pos="22936">
                <a:schemeClr val="accent5">
                  <a:lumMod val="60000"/>
                  <a:lumOff val="40000"/>
                </a:schemeClr>
              </a:gs>
              <a:gs pos="41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83000">
                <a:srgbClr val="FFFF00"/>
              </a:gs>
            </a:gsLst>
            <a:lin ang="5400000" scaled="1"/>
          </a:gradFill>
        </p:spPr>
        <p:txBody>
          <a:bodyPr>
            <a:normAutofit/>
          </a:bodyPr>
          <a:lstStyle/>
          <a:p>
            <a:pPr>
              <a:spcBef>
                <a:spcPts val="3000"/>
              </a:spcBef>
            </a:pPr>
            <a:r>
              <a:rPr lang="en-IN" sz="2400" dirty="0">
                <a:latin typeface="Times New Roman" panose="02020603050405020304" pitchFamily="18" charset="0"/>
                <a:cs typeface="Times New Roman" panose="02020603050405020304" pitchFamily="18" charset="0"/>
              </a:rPr>
              <a:t>Server Side   : Python 3.7.4(64-bit) or (32-bit)</a:t>
            </a:r>
          </a:p>
          <a:p>
            <a:pPr>
              <a:spcBef>
                <a:spcPts val="3000"/>
              </a:spcBef>
            </a:pPr>
            <a:r>
              <a:rPr lang="en-IN" sz="2400" dirty="0">
                <a:latin typeface="Times New Roman" panose="02020603050405020304" pitchFamily="18" charset="0"/>
                <a:cs typeface="Times New Roman" panose="02020603050405020304" pitchFamily="18" charset="0"/>
              </a:rPr>
              <a:t>Client Side	: HTML, CSS, Bootstrap</a:t>
            </a:r>
          </a:p>
          <a:p>
            <a:pPr>
              <a:spcBef>
                <a:spcPts val="3000"/>
              </a:spcBef>
            </a:pPr>
            <a:r>
              <a:rPr lang="en-IN" sz="2400" dirty="0">
                <a:latin typeface="Times New Roman" panose="02020603050405020304" pitchFamily="18" charset="0"/>
                <a:cs typeface="Times New Roman" panose="02020603050405020304" pitchFamily="18" charset="0"/>
              </a:rPr>
              <a:t>IDE		: Flask 1.1.1</a:t>
            </a:r>
          </a:p>
          <a:p>
            <a:pPr>
              <a:spcBef>
                <a:spcPts val="3000"/>
              </a:spcBef>
            </a:pPr>
            <a:r>
              <a:rPr lang="en-IN" sz="2400" dirty="0">
                <a:latin typeface="Times New Roman" panose="02020603050405020304" pitchFamily="18" charset="0"/>
                <a:cs typeface="Times New Roman" panose="02020603050405020304" pitchFamily="18" charset="0"/>
              </a:rPr>
              <a:t>Back end	: MySQL 5.</a:t>
            </a:r>
          </a:p>
          <a:p>
            <a:pPr>
              <a:spcBef>
                <a:spcPts val="3000"/>
              </a:spcBef>
            </a:pPr>
            <a:r>
              <a:rPr lang="en-IN" sz="2400" dirty="0">
                <a:latin typeface="Times New Roman" panose="02020603050405020304" pitchFamily="18" charset="0"/>
                <a:cs typeface="Times New Roman" panose="02020603050405020304" pitchFamily="18" charset="0"/>
              </a:rPr>
              <a:t>Server	: </a:t>
            </a:r>
            <a:r>
              <a:rPr lang="en-IN" sz="2400" dirty="0" err="1">
                <a:latin typeface="Times New Roman" panose="02020603050405020304" pitchFamily="18" charset="0"/>
                <a:cs typeface="Times New Roman" panose="02020603050405020304" pitchFamily="18" charset="0"/>
              </a:rPr>
              <a:t>Wampserver</a:t>
            </a:r>
            <a:r>
              <a:rPr lang="en-IN" sz="2400" dirty="0">
                <a:latin typeface="Times New Roman" panose="02020603050405020304" pitchFamily="18" charset="0"/>
                <a:cs typeface="Times New Roman" panose="02020603050405020304" pitchFamily="18" charset="0"/>
              </a:rPr>
              <a:t> 2i</a:t>
            </a:r>
          </a:p>
          <a:p>
            <a:pPr>
              <a:spcBef>
                <a:spcPts val="3000"/>
              </a:spcBef>
            </a:pPr>
            <a:r>
              <a:rPr lang="en-IN" sz="2400" dirty="0">
                <a:latin typeface="Times New Roman" panose="02020603050405020304" pitchFamily="18" charset="0"/>
                <a:cs typeface="Times New Roman" panose="02020603050405020304" pitchFamily="18" charset="0"/>
              </a:rPr>
              <a:t>DL DLL	: TensorFlow, Pandas, </a:t>
            </a:r>
            <a:r>
              <a:rPr lang="en-IN" sz="2400" dirty="0" err="1">
                <a:latin typeface="Times New Roman" panose="02020603050405020304" pitchFamily="18" charset="0"/>
                <a:cs typeface="Times New Roman" panose="02020603050405020304" pitchFamily="18" charset="0"/>
              </a:rPr>
              <a:t>SiKit</a:t>
            </a:r>
            <a:r>
              <a:rPr lang="en-IN" sz="2400" dirty="0">
                <a:latin typeface="Times New Roman" panose="02020603050405020304" pitchFamily="18" charset="0"/>
                <a:cs typeface="Times New Roman" panose="02020603050405020304" pitchFamily="18" charset="0"/>
              </a:rPr>
              <a:t> Learn</a:t>
            </a:r>
          </a:p>
          <a:p>
            <a:pPr>
              <a:spcBef>
                <a:spcPts val="3000"/>
              </a:spcBef>
            </a:pPr>
            <a:endParaRPr lang="en-IN" sz="2400" dirty="0"/>
          </a:p>
        </p:txBody>
      </p:sp>
    </p:spTree>
    <p:extLst>
      <p:ext uri="{BB962C8B-B14F-4D97-AF65-F5344CB8AC3E}">
        <p14:creationId xmlns:p14="http://schemas.microsoft.com/office/powerpoint/2010/main" val="420347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22936">
              <a:schemeClr val="accent5">
                <a:lumMod val="60000"/>
                <a:lumOff val="40000"/>
              </a:schemeClr>
            </a:gs>
            <a:gs pos="78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100000">
              <a:srgbClr val="FFFF00"/>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3412067" y="500042"/>
            <a:ext cx="2319866" cy="369332"/>
          </a:xfrm>
          <a:prstGeom prst="rect">
            <a:avLst/>
          </a:prstGeom>
        </p:spPr>
        <p:txBody>
          <a:bodyPr wrap="square">
            <a:spAutoFit/>
          </a:bodyPr>
          <a:lstStyle/>
          <a:p>
            <a:r>
              <a:rPr lang="en-US" b="1" dirty="0">
                <a:latin typeface="Palatino Linotype" pitchFamily="18" charset="0"/>
              </a:rPr>
              <a:t>System Architecture</a:t>
            </a:r>
            <a:endParaRPr lang="en-US" dirty="0"/>
          </a:p>
        </p:txBody>
      </p:sp>
      <p:pic>
        <p:nvPicPr>
          <p:cNvPr id="18" name="Picture 17">
            <a:extLst>
              <a:ext uri="{FF2B5EF4-FFF2-40B4-BE49-F238E27FC236}">
                <a16:creationId xmlns:a16="http://schemas.microsoft.com/office/drawing/2014/main" id="{8FADD8BB-17B3-56CB-A285-A5190C759748}"/>
              </a:ext>
            </a:extLst>
          </p:cNvPr>
          <p:cNvPicPr>
            <a:picLocks noChangeAspect="1"/>
          </p:cNvPicPr>
          <p:nvPr/>
        </p:nvPicPr>
        <p:blipFill>
          <a:blip r:embed="rId2"/>
          <a:stretch>
            <a:fillRect/>
          </a:stretch>
        </p:blipFill>
        <p:spPr>
          <a:xfrm>
            <a:off x="683568" y="1124744"/>
            <a:ext cx="7704856" cy="48245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22000">
              <a:schemeClr val="accent5">
                <a:lumMod val="60000"/>
                <a:lumOff val="40000"/>
              </a:schemeClr>
            </a:gs>
            <a:gs pos="79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100000">
              <a:srgbClr val="FFFF00"/>
            </a:gs>
          </a:gsLst>
          <a:lin ang="5400000" scaled="1"/>
        </a:gradFill>
        <a:effectLst/>
      </p:bgPr>
    </p:bg>
    <p:spTree>
      <p:nvGrpSpPr>
        <p:cNvPr id="1" name=""/>
        <p:cNvGrpSpPr/>
        <p:nvPr/>
      </p:nvGrpSpPr>
      <p:grpSpPr>
        <a:xfrm>
          <a:off x="0" y="0"/>
          <a:ext cx="0" cy="0"/>
          <a:chOff x="0" y="0"/>
          <a:chExt cx="0" cy="0"/>
        </a:xfrm>
      </p:grpSpPr>
      <p:grpSp>
        <p:nvGrpSpPr>
          <p:cNvPr id="2" name="Canvas 29">
            <a:extLst>
              <a:ext uri="{FF2B5EF4-FFF2-40B4-BE49-F238E27FC236}">
                <a16:creationId xmlns:a16="http://schemas.microsoft.com/office/drawing/2014/main" id="{F6E5AAD4-F258-40A4-934C-14CEE422F626}"/>
              </a:ext>
            </a:extLst>
          </p:cNvPr>
          <p:cNvGrpSpPr/>
          <p:nvPr/>
        </p:nvGrpSpPr>
        <p:grpSpPr>
          <a:xfrm>
            <a:off x="357158" y="1214422"/>
            <a:ext cx="7786742" cy="5072098"/>
            <a:chOff x="0" y="-121332"/>
            <a:chExt cx="5695950" cy="8008032"/>
          </a:xfrm>
        </p:grpSpPr>
        <p:sp>
          <p:nvSpPr>
            <p:cNvPr id="3" name="Rectangle 2">
              <a:extLst>
                <a:ext uri="{FF2B5EF4-FFF2-40B4-BE49-F238E27FC236}">
                  <a16:creationId xmlns:a16="http://schemas.microsoft.com/office/drawing/2014/main" id="{3B16A836-A101-4103-9BDA-8848455F2F30}"/>
                </a:ext>
              </a:extLst>
            </p:cNvPr>
            <p:cNvSpPr/>
            <p:nvPr/>
          </p:nvSpPr>
          <p:spPr>
            <a:xfrm>
              <a:off x="0" y="0"/>
              <a:ext cx="5695950" cy="7886700"/>
            </a:xfrm>
            <a:prstGeom prst="rect">
              <a:avLst/>
            </a:prstGeom>
            <a:solidFill>
              <a:prstClr val="white"/>
            </a:solidFill>
          </p:spPr>
        </p:sp>
        <p:sp>
          <p:nvSpPr>
            <p:cNvPr id="4" name="Rectangle 3">
              <a:extLst>
                <a:ext uri="{FF2B5EF4-FFF2-40B4-BE49-F238E27FC236}">
                  <a16:creationId xmlns:a16="http://schemas.microsoft.com/office/drawing/2014/main" id="{E24A1C4F-A31A-4201-9C2D-4A81203032F4}"/>
                </a:ext>
              </a:extLst>
            </p:cNvPr>
            <p:cNvSpPr/>
            <p:nvPr/>
          </p:nvSpPr>
          <p:spPr>
            <a:xfrm>
              <a:off x="0" y="1205190"/>
              <a:ext cx="1219199" cy="314325"/>
            </a:xfrm>
            <a:prstGeom prst="rect">
              <a:avLst/>
            </a:prstGeom>
            <a:noFill/>
            <a:ln w="9525"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defRPr/>
              </a:pPr>
              <a:r>
                <a:rPr lang="en-US" sz="1100" kern="0">
                  <a:solidFill>
                    <a:sysClr val="windowText" lastClr="000000"/>
                  </a:solidFill>
                  <a:latin typeface="Times New Roman" panose="02020603050405020304" pitchFamily="18" charset="0"/>
                  <a:ea typeface="Calibri" panose="020F0502020204030204" pitchFamily="34" charset="0"/>
                  <a:cs typeface="Times New Roman" panose="02020603050405020304" pitchFamily="18" charset="0"/>
                </a:rPr>
                <a:t>Animal Dataset</a:t>
              </a:r>
              <a:endParaRPr lang="en-IN" sz="1100" kern="0">
                <a:solidFill>
                  <a:sysClr val="windowText" lastClr="000000"/>
                </a:solidFill>
                <a:ea typeface="Calibri" panose="020F0502020204030204" pitchFamily="34" charset="0"/>
                <a:cs typeface="Times New Roman" panose="02020603050405020304" pitchFamily="18" charset="0"/>
              </a:endParaRPr>
            </a:p>
          </p:txBody>
        </p:sp>
        <p:cxnSp>
          <p:nvCxnSpPr>
            <p:cNvPr id="5" name="Connector: Elbow 11">
              <a:extLst>
                <a:ext uri="{FF2B5EF4-FFF2-40B4-BE49-F238E27FC236}">
                  <a16:creationId xmlns:a16="http://schemas.microsoft.com/office/drawing/2014/main" id="{709B896A-413D-4EE2-A6E7-4D6793E8C03E}"/>
                </a:ext>
              </a:extLst>
            </p:cNvPr>
            <p:cNvCxnSpPr>
              <a:stCxn id="16" idx="2"/>
              <a:endCxn id="14" idx="1"/>
            </p:cNvCxnSpPr>
            <p:nvPr/>
          </p:nvCxnSpPr>
          <p:spPr>
            <a:xfrm rot="16200000" flipH="1">
              <a:off x="617174" y="2456338"/>
              <a:ext cx="2841275" cy="338984"/>
            </a:xfrm>
            <a:prstGeom prst="bentConnector2">
              <a:avLst/>
            </a:prstGeom>
            <a:noFill/>
            <a:ln w="25400" cap="flat" cmpd="sng" algn="ctr">
              <a:solidFill>
                <a:sysClr val="windowText" lastClr="000000">
                  <a:lumMod val="65000"/>
                  <a:lumOff val="35000"/>
                </a:sysClr>
              </a:solidFill>
              <a:prstDash val="dash"/>
              <a:miter lim="800000"/>
              <a:tailEnd type="triangle"/>
            </a:ln>
            <a:effectLst/>
          </p:spPr>
        </p:cxnSp>
        <p:cxnSp>
          <p:nvCxnSpPr>
            <p:cNvPr id="6" name="Connector: Elbow 12">
              <a:extLst>
                <a:ext uri="{FF2B5EF4-FFF2-40B4-BE49-F238E27FC236}">
                  <a16:creationId xmlns:a16="http://schemas.microsoft.com/office/drawing/2014/main" id="{E75C81A1-669D-4385-ACFC-F6680A23BAC2}"/>
                </a:ext>
              </a:extLst>
            </p:cNvPr>
            <p:cNvCxnSpPr>
              <a:stCxn id="15" idx="2"/>
              <a:endCxn id="14" idx="3"/>
            </p:cNvCxnSpPr>
            <p:nvPr/>
          </p:nvCxnSpPr>
          <p:spPr>
            <a:xfrm rot="5400000">
              <a:off x="1990329" y="2208972"/>
              <a:ext cx="2989190" cy="685800"/>
            </a:xfrm>
            <a:prstGeom prst="bentConnector2">
              <a:avLst/>
            </a:prstGeom>
            <a:noFill/>
            <a:ln w="25400" cap="flat" cmpd="sng" algn="ctr">
              <a:solidFill>
                <a:sysClr val="windowText" lastClr="000000">
                  <a:lumMod val="75000"/>
                  <a:lumOff val="25000"/>
                </a:sysClr>
              </a:solidFill>
              <a:prstDash val="dash"/>
              <a:miter lim="800000"/>
              <a:tailEnd type="triangle"/>
            </a:ln>
            <a:effectLst/>
          </p:spPr>
        </p:cxnSp>
        <p:pic>
          <p:nvPicPr>
            <p:cNvPr id="7" name="Picture 6">
              <a:extLst>
                <a:ext uri="{FF2B5EF4-FFF2-40B4-BE49-F238E27FC236}">
                  <a16:creationId xmlns:a16="http://schemas.microsoft.com/office/drawing/2014/main" id="{0DD03AE4-068A-43A7-A7CE-B6020BEA0C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641" y="252226"/>
              <a:ext cx="1659643" cy="1067992"/>
            </a:xfrm>
            <a:prstGeom prst="rect">
              <a:avLst/>
            </a:prstGeom>
          </p:spPr>
        </p:pic>
        <p:pic>
          <p:nvPicPr>
            <p:cNvPr id="8" name="Picture 7">
              <a:extLst>
                <a:ext uri="{FF2B5EF4-FFF2-40B4-BE49-F238E27FC236}">
                  <a16:creationId xmlns:a16="http://schemas.microsoft.com/office/drawing/2014/main" id="{4B169388-6DA1-46EE-BBF6-A265F0CF48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1099" y="430914"/>
              <a:ext cx="1371600" cy="826388"/>
            </a:xfrm>
            <a:prstGeom prst="rect">
              <a:avLst/>
            </a:prstGeom>
          </p:spPr>
        </p:pic>
        <p:sp>
          <p:nvSpPr>
            <p:cNvPr id="9" name="Rectangle 8">
              <a:extLst>
                <a:ext uri="{FF2B5EF4-FFF2-40B4-BE49-F238E27FC236}">
                  <a16:creationId xmlns:a16="http://schemas.microsoft.com/office/drawing/2014/main" id="{DBE3C137-1C2B-4390-B52D-4F9377DDBF7B}"/>
                </a:ext>
              </a:extLst>
            </p:cNvPr>
            <p:cNvSpPr/>
            <p:nvPr/>
          </p:nvSpPr>
          <p:spPr>
            <a:xfrm>
              <a:off x="1008971" y="1461392"/>
              <a:ext cx="1476966" cy="2057291"/>
            </a:xfrm>
            <a:prstGeom prst="rect">
              <a:avLst/>
            </a:prstGeom>
            <a:solidFill>
              <a:sysClr val="window" lastClr="FFFFFF"/>
            </a:solidFill>
            <a:ln w="25400" cap="flat" cmpd="sng" algn="ctr">
              <a:solidFill>
                <a:sysClr val="windowText" lastClr="000000"/>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defRPr/>
              </a:pPr>
              <a:r>
                <a:rPr lang="en-US" sz="1200" kern="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DL Model</a:t>
              </a:r>
              <a:endParaRPr lang="en-IN" sz="1100" kern="0" dirty="0">
                <a:solidFill>
                  <a:sysClr val="window" lastClr="FFFFFF"/>
                </a:solidFill>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E4B559CB-00F0-4F2A-A2B7-6081499E0626}"/>
                </a:ext>
              </a:extLst>
            </p:cNvPr>
            <p:cNvSpPr/>
            <p:nvPr/>
          </p:nvSpPr>
          <p:spPr>
            <a:xfrm>
              <a:off x="1095505" y="1820007"/>
              <a:ext cx="1304795" cy="261339"/>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defRPr/>
              </a:pPr>
              <a:r>
                <a:rPr lang="en-US" sz="1100" kern="0" dirty="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Preprocessing</a:t>
              </a:r>
              <a:endParaRPr lang="en-IN" sz="1100" kern="0" dirty="0">
                <a:solidFill>
                  <a:sysClr val="window" lastClr="FFFFFF"/>
                </a:solidFill>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8EB9026C-05DA-4549-A9FF-24A30C7F6BC8}"/>
                </a:ext>
              </a:extLst>
            </p:cNvPr>
            <p:cNvSpPr/>
            <p:nvPr/>
          </p:nvSpPr>
          <p:spPr>
            <a:xfrm>
              <a:off x="1095505" y="2148063"/>
              <a:ext cx="1304629" cy="333375"/>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defRPr/>
              </a:pPr>
              <a:r>
                <a:rPr lang="en-US" sz="1100" kern="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Segmentation</a:t>
              </a:r>
              <a:endParaRPr lang="en-IN" sz="1100" kern="0">
                <a:solidFill>
                  <a:sysClr val="window" lastClr="FFFFFF"/>
                </a:solidFill>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D55C3FED-673B-41F9-BA92-A94392138FB3}"/>
                </a:ext>
              </a:extLst>
            </p:cNvPr>
            <p:cNvSpPr/>
            <p:nvPr/>
          </p:nvSpPr>
          <p:spPr>
            <a:xfrm>
              <a:off x="1095505" y="2548182"/>
              <a:ext cx="1304629" cy="333375"/>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defRPr/>
              </a:pPr>
              <a:r>
                <a:rPr lang="en-US" sz="1100" kern="0" dirty="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Feature Extraction</a:t>
              </a:r>
              <a:endParaRPr lang="en-IN" sz="1100" kern="0" dirty="0">
                <a:solidFill>
                  <a:sysClr val="window" lastClr="FFFFFF"/>
                </a:solidFill>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47186E79-5297-41E2-853C-A6D86CE88455}"/>
                </a:ext>
              </a:extLst>
            </p:cNvPr>
            <p:cNvSpPr/>
            <p:nvPr/>
          </p:nvSpPr>
          <p:spPr>
            <a:xfrm>
              <a:off x="1095505" y="2959982"/>
              <a:ext cx="1304629" cy="333375"/>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defRPr/>
              </a:pPr>
              <a:r>
                <a:rPr lang="en-US" sz="1100" kern="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Classification</a:t>
              </a:r>
              <a:endParaRPr lang="en-IN" sz="1100" kern="0">
                <a:solidFill>
                  <a:sysClr val="window" lastClr="FFFFFF"/>
                </a:solidFill>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628ECCE1-1FEC-4B25-A3E5-293A2AF2D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7304" y="3579107"/>
              <a:ext cx="934720" cy="934720"/>
            </a:xfrm>
            <a:prstGeom prst="rect">
              <a:avLst/>
            </a:prstGeom>
          </p:spPr>
        </p:pic>
        <p:pic>
          <p:nvPicPr>
            <p:cNvPr id="15" name="Picture 14">
              <a:extLst>
                <a:ext uri="{FF2B5EF4-FFF2-40B4-BE49-F238E27FC236}">
                  <a16:creationId xmlns:a16="http://schemas.microsoft.com/office/drawing/2014/main" id="{D3EAF95A-FDBF-48D5-ABB1-035214A9D0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2024" y="230888"/>
              <a:ext cx="1371600" cy="826389"/>
            </a:xfrm>
            <a:prstGeom prst="rect">
              <a:avLst/>
            </a:prstGeom>
          </p:spPr>
        </p:pic>
        <p:pic>
          <p:nvPicPr>
            <p:cNvPr id="16" name="Picture 15">
              <a:extLst>
                <a:ext uri="{FF2B5EF4-FFF2-40B4-BE49-F238E27FC236}">
                  <a16:creationId xmlns:a16="http://schemas.microsoft.com/office/drawing/2014/main" id="{FFAB008D-3194-4868-AB42-6ECE0A347A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305" y="-121332"/>
              <a:ext cx="1698028" cy="1326525"/>
            </a:xfrm>
            <a:prstGeom prst="rect">
              <a:avLst/>
            </a:prstGeom>
          </p:spPr>
        </p:pic>
        <p:sp>
          <p:nvSpPr>
            <p:cNvPr id="17" name="Rectangle 16">
              <a:extLst>
                <a:ext uri="{FF2B5EF4-FFF2-40B4-BE49-F238E27FC236}">
                  <a16:creationId xmlns:a16="http://schemas.microsoft.com/office/drawing/2014/main" id="{B9B9AC32-0121-4F6D-BF1F-24B7310C3637}"/>
                </a:ext>
              </a:extLst>
            </p:cNvPr>
            <p:cNvSpPr/>
            <p:nvPr/>
          </p:nvSpPr>
          <p:spPr>
            <a:xfrm>
              <a:off x="3114675" y="1334674"/>
              <a:ext cx="1476375" cy="2079979"/>
            </a:xfrm>
            <a:prstGeom prst="rect">
              <a:avLst/>
            </a:prstGeom>
            <a:solidFill>
              <a:prstClr val="white"/>
            </a:solidFill>
            <a:ln w="25400" cap="flat" cmpd="sng" algn="ctr">
              <a:solidFill>
                <a:sysClr val="windowText" lastClr="000000"/>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6000"/>
                </a:lnSpc>
                <a:spcAft>
                  <a:spcPts val="800"/>
                </a:spcAft>
                <a:defRPr/>
              </a:pPr>
              <a:r>
                <a:rPr lang="en-US" sz="1100" kern="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DL Model</a:t>
              </a:r>
              <a:endParaRPr lang="en-IN" sz="1100" kern="0" dirty="0">
                <a:solidFill>
                  <a:sysClr val="window" lastClr="FFFFFF"/>
                </a:solidFill>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CBA9EA83-2A95-4019-87D2-9AF3C82ADD19}"/>
                </a:ext>
              </a:extLst>
            </p:cNvPr>
            <p:cNvSpPr/>
            <p:nvPr/>
          </p:nvSpPr>
          <p:spPr>
            <a:xfrm>
              <a:off x="3210220" y="1757301"/>
              <a:ext cx="1304290" cy="333375"/>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defRPr/>
              </a:pPr>
              <a:r>
                <a:rPr lang="en-US" sz="1100" kern="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Capture Live Frame</a:t>
              </a:r>
              <a:endParaRPr lang="en-IN" sz="1100" kern="0">
                <a:solidFill>
                  <a:sysClr val="window" lastClr="FFFFFF"/>
                </a:solidFill>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B2312CAD-94F5-48EA-BEDD-FE756770139D}"/>
                </a:ext>
              </a:extLst>
            </p:cNvPr>
            <p:cNvSpPr/>
            <p:nvPr/>
          </p:nvSpPr>
          <p:spPr>
            <a:xfrm>
              <a:off x="3210220" y="2157351"/>
              <a:ext cx="1304290" cy="333375"/>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defRPr/>
              </a:pPr>
              <a:r>
                <a:rPr lang="en-US" sz="1100" kern="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Preprocessing</a:t>
              </a:r>
              <a:endParaRPr lang="en-IN" sz="1100" kern="0">
                <a:solidFill>
                  <a:sysClr val="window" lastClr="FFFFFF"/>
                </a:solidFill>
                <a:ea typeface="Calibri" panose="020F050202020403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0AB49FB2-4FC1-49C8-B0AA-04A648311249}"/>
                </a:ext>
              </a:extLst>
            </p:cNvPr>
            <p:cNvSpPr/>
            <p:nvPr/>
          </p:nvSpPr>
          <p:spPr>
            <a:xfrm>
              <a:off x="3210220" y="2557401"/>
              <a:ext cx="1304290" cy="333375"/>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defRPr/>
              </a:pPr>
              <a:r>
                <a:rPr lang="en-US" sz="1100" kern="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Segmentation</a:t>
              </a:r>
              <a:endParaRPr lang="en-IN" sz="1100" kern="0">
                <a:solidFill>
                  <a:sysClr val="window" lastClr="FFFFFF"/>
                </a:solidFill>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CA0C2C53-0B82-4CE9-91D7-BD518DB7D3D5}"/>
                </a:ext>
              </a:extLst>
            </p:cNvPr>
            <p:cNvSpPr/>
            <p:nvPr/>
          </p:nvSpPr>
          <p:spPr>
            <a:xfrm>
              <a:off x="3210220" y="2969516"/>
              <a:ext cx="1304290" cy="42783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defRPr/>
              </a:pPr>
              <a:r>
                <a:rPr lang="en-US" sz="1100" kern="0" dirty="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Feature Extraction</a:t>
              </a:r>
              <a:endParaRPr lang="en-IN" sz="1100" kern="0" dirty="0">
                <a:solidFill>
                  <a:sysClr val="window" lastClr="FFFFFF"/>
                </a:solidFill>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B33F9292-6A4F-4F64-B30B-5B8B0A9AB4C8}"/>
                </a:ext>
              </a:extLst>
            </p:cNvPr>
            <p:cNvSpPr/>
            <p:nvPr/>
          </p:nvSpPr>
          <p:spPr>
            <a:xfrm>
              <a:off x="2026964" y="5164452"/>
              <a:ext cx="1304290" cy="333375"/>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defRPr/>
              </a:pPr>
              <a:r>
                <a:rPr lang="en-US" sz="1100" kern="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Matching</a:t>
              </a:r>
              <a:endParaRPr lang="en-IN" sz="1100" kern="0">
                <a:solidFill>
                  <a:sysClr val="window" lastClr="FFFFFF"/>
                </a:solidFill>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96C88A3A-1234-4471-ACA1-464D192C5064}"/>
                </a:ext>
              </a:extLst>
            </p:cNvPr>
            <p:cNvSpPr/>
            <p:nvPr/>
          </p:nvSpPr>
          <p:spPr>
            <a:xfrm>
              <a:off x="3513794" y="5165087"/>
              <a:ext cx="1304290" cy="332740"/>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defRPr/>
              </a:pPr>
              <a:r>
                <a:rPr lang="en-US" sz="1100" kern="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Animal Found</a:t>
              </a:r>
              <a:endParaRPr lang="en-IN" sz="1100" kern="0">
                <a:solidFill>
                  <a:sysClr val="window" lastClr="FFFFFF"/>
                </a:solidFill>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72110CEA-063B-4796-9DF9-C94FAA558D30}"/>
                </a:ext>
              </a:extLst>
            </p:cNvPr>
            <p:cNvSpPr/>
            <p:nvPr/>
          </p:nvSpPr>
          <p:spPr>
            <a:xfrm>
              <a:off x="514350" y="5164452"/>
              <a:ext cx="1304290" cy="332105"/>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defRPr/>
              </a:pPr>
              <a:r>
                <a:rPr lang="en-US" sz="1100" kern="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Animal Not Found</a:t>
              </a:r>
              <a:endParaRPr lang="en-IN" sz="1100" kern="0">
                <a:solidFill>
                  <a:sysClr val="window" lastClr="FFFFFF"/>
                </a:solidFill>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F3A7D7EE-13B4-4B86-A28A-D197EC2A3AE1}"/>
                </a:ext>
              </a:extLst>
            </p:cNvPr>
            <p:cNvSpPr/>
            <p:nvPr/>
          </p:nvSpPr>
          <p:spPr>
            <a:xfrm>
              <a:off x="3513794" y="5706355"/>
              <a:ext cx="1304290" cy="332740"/>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defRPr/>
              </a:pPr>
              <a:r>
                <a:rPr lang="en-US" sz="1100" kern="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Animal Type</a:t>
              </a:r>
              <a:endParaRPr lang="en-IN" sz="1100" kern="0">
                <a:solidFill>
                  <a:sysClr val="window" lastClr="FFFFFF"/>
                </a:solidFill>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55A3EF70-7967-4968-AC75-1B07F21F4C24}"/>
                </a:ext>
              </a:extLst>
            </p:cNvPr>
            <p:cNvSpPr/>
            <p:nvPr/>
          </p:nvSpPr>
          <p:spPr>
            <a:xfrm>
              <a:off x="2679109" y="6274686"/>
              <a:ext cx="1304290" cy="332740"/>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defRPr/>
              </a:pPr>
              <a:r>
                <a:rPr lang="en-US" sz="1100" kern="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Repellent Sound</a:t>
              </a:r>
              <a:endParaRPr lang="en-IN" sz="1100" kern="0">
                <a:solidFill>
                  <a:sysClr val="window" lastClr="FFFFFF"/>
                </a:solidFill>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794D6E48-8B55-4386-A030-39F002A61954}"/>
                </a:ext>
              </a:extLst>
            </p:cNvPr>
            <p:cNvSpPr/>
            <p:nvPr/>
          </p:nvSpPr>
          <p:spPr>
            <a:xfrm>
              <a:off x="4283056" y="6274686"/>
              <a:ext cx="1304290" cy="332740"/>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defRPr/>
              </a:pPr>
              <a:r>
                <a:rPr lang="en-US" sz="1100" kern="0">
                  <a:solidFill>
                    <a:sysClr val="window" lastClr="FFFFFF"/>
                  </a:solidFill>
                  <a:latin typeface="Times New Roman" panose="02020603050405020304" pitchFamily="18" charset="0"/>
                  <a:ea typeface="Calibri" panose="020F0502020204030204" pitchFamily="34" charset="0"/>
                  <a:cs typeface="Times New Roman" panose="02020603050405020304" pitchFamily="18" charset="0"/>
                </a:rPr>
                <a:t>Alert Farmer</a:t>
              </a:r>
              <a:endParaRPr lang="en-IN" sz="1100" kern="0">
                <a:solidFill>
                  <a:sysClr val="window" lastClr="FFFFFF"/>
                </a:solidFill>
                <a:ea typeface="Calibri" panose="020F0502020204030204" pitchFamily="34" charset="0"/>
                <a:cs typeface="Times New Roman" panose="02020603050405020304" pitchFamily="18" charset="0"/>
              </a:endParaRPr>
            </a:p>
          </p:txBody>
        </p:sp>
        <p:pic>
          <p:nvPicPr>
            <p:cNvPr id="28" name="Picture 27">
              <a:extLst>
                <a:ext uri="{FF2B5EF4-FFF2-40B4-BE49-F238E27FC236}">
                  <a16:creationId xmlns:a16="http://schemas.microsoft.com/office/drawing/2014/main" id="{13CC6E3D-9C51-4730-BCEF-3C5140760F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2961005" y="6753225"/>
              <a:ext cx="655999" cy="655999"/>
            </a:xfrm>
            <a:prstGeom prst="rect">
              <a:avLst/>
            </a:prstGeom>
          </p:spPr>
        </p:pic>
        <p:pic>
          <p:nvPicPr>
            <p:cNvPr id="29" name="Picture 28">
              <a:extLst>
                <a:ext uri="{FF2B5EF4-FFF2-40B4-BE49-F238E27FC236}">
                  <a16:creationId xmlns:a16="http://schemas.microsoft.com/office/drawing/2014/main" id="{BD2DE0C9-3BEA-4C20-AF21-2FFF5227AD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1063" y="6753225"/>
              <a:ext cx="847683" cy="866775"/>
            </a:xfrm>
            <a:prstGeom prst="rect">
              <a:avLst/>
            </a:prstGeom>
          </p:spPr>
        </p:pic>
        <p:cxnSp>
          <p:nvCxnSpPr>
            <p:cNvPr id="30" name="Straight Arrow Connector 29">
              <a:extLst>
                <a:ext uri="{FF2B5EF4-FFF2-40B4-BE49-F238E27FC236}">
                  <a16:creationId xmlns:a16="http://schemas.microsoft.com/office/drawing/2014/main" id="{34D37A3A-206A-4F73-9ABB-7E47AC1694AC}"/>
                </a:ext>
              </a:extLst>
            </p:cNvPr>
            <p:cNvCxnSpPr>
              <a:stCxn id="14" idx="2"/>
              <a:endCxn id="22" idx="0"/>
            </p:cNvCxnSpPr>
            <p:nvPr/>
          </p:nvCxnSpPr>
          <p:spPr>
            <a:xfrm>
              <a:off x="2674664" y="4513827"/>
              <a:ext cx="4445" cy="650625"/>
            </a:xfrm>
            <a:prstGeom prst="straightConnector1">
              <a:avLst/>
            </a:prstGeom>
            <a:noFill/>
            <a:ln w="25400" cap="flat" cmpd="sng" algn="ctr">
              <a:solidFill>
                <a:sysClr val="windowText" lastClr="000000">
                  <a:lumMod val="75000"/>
                  <a:lumOff val="25000"/>
                </a:sysClr>
              </a:solidFill>
              <a:prstDash val="dash"/>
              <a:miter lim="800000"/>
              <a:tailEnd type="triangle"/>
            </a:ln>
            <a:effectLst/>
          </p:spPr>
        </p:cxnSp>
        <p:cxnSp>
          <p:nvCxnSpPr>
            <p:cNvPr id="31" name="Straight Arrow Connector 30">
              <a:extLst>
                <a:ext uri="{FF2B5EF4-FFF2-40B4-BE49-F238E27FC236}">
                  <a16:creationId xmlns:a16="http://schemas.microsoft.com/office/drawing/2014/main" id="{B45DAE89-CC56-4CE1-B108-18610492C838}"/>
                </a:ext>
              </a:extLst>
            </p:cNvPr>
            <p:cNvCxnSpPr>
              <a:stCxn id="22" idx="1"/>
              <a:endCxn id="24" idx="3"/>
            </p:cNvCxnSpPr>
            <p:nvPr/>
          </p:nvCxnSpPr>
          <p:spPr>
            <a:xfrm flipH="1" flipV="1">
              <a:off x="1818640" y="5330505"/>
              <a:ext cx="208324" cy="635"/>
            </a:xfrm>
            <a:prstGeom prst="straightConnector1">
              <a:avLst/>
            </a:prstGeom>
            <a:noFill/>
            <a:ln w="25400" cap="flat" cmpd="sng" algn="ctr">
              <a:solidFill>
                <a:sysClr val="windowText" lastClr="000000">
                  <a:lumMod val="75000"/>
                  <a:lumOff val="25000"/>
                </a:sysClr>
              </a:solidFill>
              <a:prstDash val="dash"/>
              <a:miter lim="800000"/>
              <a:tailEnd type="triangle"/>
            </a:ln>
            <a:effectLst/>
          </p:spPr>
        </p:cxnSp>
        <p:cxnSp>
          <p:nvCxnSpPr>
            <p:cNvPr id="32" name="Straight Arrow Connector 31">
              <a:extLst>
                <a:ext uri="{FF2B5EF4-FFF2-40B4-BE49-F238E27FC236}">
                  <a16:creationId xmlns:a16="http://schemas.microsoft.com/office/drawing/2014/main" id="{998B48E2-0DFC-452E-A9CA-AFCD83E576FF}"/>
                </a:ext>
              </a:extLst>
            </p:cNvPr>
            <p:cNvCxnSpPr>
              <a:stCxn id="22" idx="3"/>
              <a:endCxn id="23" idx="1"/>
            </p:cNvCxnSpPr>
            <p:nvPr/>
          </p:nvCxnSpPr>
          <p:spPr>
            <a:xfrm>
              <a:off x="3331254" y="5331140"/>
              <a:ext cx="182540" cy="317"/>
            </a:xfrm>
            <a:prstGeom prst="straightConnector1">
              <a:avLst/>
            </a:prstGeom>
            <a:noFill/>
            <a:ln w="25400" cap="flat" cmpd="sng" algn="ctr">
              <a:solidFill>
                <a:sysClr val="windowText" lastClr="000000">
                  <a:lumMod val="75000"/>
                  <a:lumOff val="25000"/>
                </a:sysClr>
              </a:solidFill>
              <a:prstDash val="dash"/>
              <a:miter lim="800000"/>
              <a:tailEnd type="triangle"/>
            </a:ln>
            <a:effectLst/>
          </p:spPr>
        </p:cxnSp>
        <p:cxnSp>
          <p:nvCxnSpPr>
            <p:cNvPr id="33" name="Straight Arrow Connector 32">
              <a:extLst>
                <a:ext uri="{FF2B5EF4-FFF2-40B4-BE49-F238E27FC236}">
                  <a16:creationId xmlns:a16="http://schemas.microsoft.com/office/drawing/2014/main" id="{C2D11C67-A026-485A-856B-C362C90BC1DF}"/>
                </a:ext>
              </a:extLst>
            </p:cNvPr>
            <p:cNvCxnSpPr>
              <a:stCxn id="23" idx="2"/>
              <a:endCxn id="25" idx="0"/>
            </p:cNvCxnSpPr>
            <p:nvPr/>
          </p:nvCxnSpPr>
          <p:spPr>
            <a:xfrm>
              <a:off x="4165939" y="5497827"/>
              <a:ext cx="0" cy="208528"/>
            </a:xfrm>
            <a:prstGeom prst="straightConnector1">
              <a:avLst/>
            </a:prstGeom>
            <a:noFill/>
            <a:ln w="25400" cap="flat" cmpd="sng" algn="ctr">
              <a:solidFill>
                <a:sysClr val="windowText" lastClr="000000">
                  <a:lumMod val="75000"/>
                  <a:lumOff val="25000"/>
                </a:sysClr>
              </a:solidFill>
              <a:prstDash val="dash"/>
              <a:miter lim="800000"/>
              <a:tailEnd type="triangle"/>
            </a:ln>
            <a:effectLst/>
          </p:spPr>
        </p:cxnSp>
        <p:cxnSp>
          <p:nvCxnSpPr>
            <p:cNvPr id="34" name="Straight Arrow Connector 33">
              <a:extLst>
                <a:ext uri="{FF2B5EF4-FFF2-40B4-BE49-F238E27FC236}">
                  <a16:creationId xmlns:a16="http://schemas.microsoft.com/office/drawing/2014/main" id="{170B20DA-88CD-42F9-9A83-8A4F6D50AACC}"/>
                </a:ext>
              </a:extLst>
            </p:cNvPr>
            <p:cNvCxnSpPr>
              <a:stCxn id="25" idx="2"/>
              <a:endCxn id="26" idx="0"/>
            </p:cNvCxnSpPr>
            <p:nvPr/>
          </p:nvCxnSpPr>
          <p:spPr>
            <a:xfrm flipH="1">
              <a:off x="3331254" y="6039095"/>
              <a:ext cx="834685" cy="235591"/>
            </a:xfrm>
            <a:prstGeom prst="straightConnector1">
              <a:avLst/>
            </a:prstGeom>
            <a:noFill/>
            <a:ln w="25400" cap="flat" cmpd="sng" algn="ctr">
              <a:solidFill>
                <a:sysClr val="windowText" lastClr="000000">
                  <a:lumMod val="75000"/>
                  <a:lumOff val="25000"/>
                </a:sysClr>
              </a:solidFill>
              <a:prstDash val="dash"/>
              <a:miter lim="800000"/>
              <a:tailEnd type="triangle"/>
            </a:ln>
            <a:effectLst/>
          </p:spPr>
        </p:cxnSp>
        <p:cxnSp>
          <p:nvCxnSpPr>
            <p:cNvPr id="35" name="Straight Arrow Connector 34">
              <a:extLst>
                <a:ext uri="{FF2B5EF4-FFF2-40B4-BE49-F238E27FC236}">
                  <a16:creationId xmlns:a16="http://schemas.microsoft.com/office/drawing/2014/main" id="{764F95B9-A4F6-4AEF-966E-1A15036759E0}"/>
                </a:ext>
              </a:extLst>
            </p:cNvPr>
            <p:cNvCxnSpPr>
              <a:stCxn id="25" idx="2"/>
              <a:endCxn id="27" idx="0"/>
            </p:cNvCxnSpPr>
            <p:nvPr/>
          </p:nvCxnSpPr>
          <p:spPr>
            <a:xfrm>
              <a:off x="4165939" y="6039095"/>
              <a:ext cx="769262" cy="235591"/>
            </a:xfrm>
            <a:prstGeom prst="straightConnector1">
              <a:avLst/>
            </a:prstGeom>
            <a:noFill/>
            <a:ln w="25400" cap="flat" cmpd="sng" algn="ctr">
              <a:solidFill>
                <a:sysClr val="windowText" lastClr="000000">
                  <a:lumMod val="75000"/>
                  <a:lumOff val="25000"/>
                </a:sysClr>
              </a:solidFill>
              <a:prstDash val="dash"/>
              <a:miter lim="800000"/>
              <a:tailEnd type="triangle"/>
            </a:ln>
            <a:effectLst/>
          </p:spPr>
        </p:cxnSp>
        <p:sp>
          <p:nvSpPr>
            <p:cNvPr id="36" name="Rectangle 35">
              <a:extLst>
                <a:ext uri="{FF2B5EF4-FFF2-40B4-BE49-F238E27FC236}">
                  <a16:creationId xmlns:a16="http://schemas.microsoft.com/office/drawing/2014/main" id="{248FBF00-1B15-43BD-BC91-5D09F53544A5}"/>
                </a:ext>
              </a:extLst>
            </p:cNvPr>
            <p:cNvSpPr/>
            <p:nvPr/>
          </p:nvSpPr>
          <p:spPr>
            <a:xfrm>
              <a:off x="4511063" y="136225"/>
              <a:ext cx="978258" cy="314325"/>
            </a:xfrm>
            <a:prstGeom prst="rect">
              <a:avLst/>
            </a:prstGeom>
            <a:noFill/>
            <a:ln w="9525"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defRPr/>
              </a:pPr>
              <a:r>
                <a:rPr lang="en-US" sz="1100" kern="0">
                  <a:solidFill>
                    <a:sysClr val="windowText" lastClr="000000"/>
                  </a:solidFill>
                  <a:latin typeface="Times New Roman" panose="02020603050405020304" pitchFamily="18" charset="0"/>
                  <a:ea typeface="Calibri" panose="020F0502020204030204" pitchFamily="34" charset="0"/>
                  <a:cs typeface="Times New Roman" panose="02020603050405020304" pitchFamily="18" charset="0"/>
                </a:rPr>
                <a:t>Test Sample</a:t>
              </a:r>
              <a:endParaRPr lang="en-IN" sz="1100" kern="0">
                <a:solidFill>
                  <a:sysClr val="windowText" lastClr="000000"/>
                </a:solidFill>
                <a:ea typeface="Calibri" panose="020F0502020204030204" pitchFamily="34" charset="0"/>
                <a:cs typeface="Times New Roman" panose="02020603050405020304" pitchFamily="18" charset="0"/>
              </a:endParaRPr>
            </a:p>
          </p:txBody>
        </p:sp>
        <p:sp>
          <p:nvSpPr>
            <p:cNvPr id="37" name="Rectangle 36">
              <a:extLst>
                <a:ext uri="{FF2B5EF4-FFF2-40B4-BE49-F238E27FC236}">
                  <a16:creationId xmlns:a16="http://schemas.microsoft.com/office/drawing/2014/main" id="{E65B915C-BBF9-480B-AB5E-C0BF84F7355C}"/>
                </a:ext>
              </a:extLst>
            </p:cNvPr>
            <p:cNvSpPr/>
            <p:nvPr/>
          </p:nvSpPr>
          <p:spPr>
            <a:xfrm>
              <a:off x="2399533" y="7407566"/>
              <a:ext cx="977900" cy="314325"/>
            </a:xfrm>
            <a:prstGeom prst="rect">
              <a:avLst/>
            </a:prstGeom>
            <a:noFill/>
            <a:ln w="9525"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defRPr/>
              </a:pPr>
              <a:r>
                <a:rPr lang="en-US" sz="1100" kern="0">
                  <a:solidFill>
                    <a:sysClr val="windowText" lastClr="000000"/>
                  </a:solidFill>
                  <a:latin typeface="Times New Roman" panose="02020603050405020304" pitchFamily="18" charset="0"/>
                  <a:ea typeface="Calibri" panose="020F0502020204030204" pitchFamily="34" charset="0"/>
                  <a:cs typeface="Times New Roman" panose="02020603050405020304" pitchFamily="18" charset="0"/>
                </a:rPr>
                <a:t>Repellent</a:t>
              </a:r>
              <a:endParaRPr lang="en-IN" sz="1100" kern="0">
                <a:solidFill>
                  <a:sysClr val="windowText" lastClr="000000"/>
                </a:solidFill>
                <a:ea typeface="Calibri" panose="020F0502020204030204" pitchFamily="34" charset="0"/>
                <a:cs typeface="Times New Roman" panose="02020603050405020304" pitchFamily="18" charset="0"/>
              </a:endParaRPr>
            </a:p>
          </p:txBody>
        </p:sp>
        <p:sp>
          <p:nvSpPr>
            <p:cNvPr id="38" name="Rectangle 37">
              <a:extLst>
                <a:ext uri="{FF2B5EF4-FFF2-40B4-BE49-F238E27FC236}">
                  <a16:creationId xmlns:a16="http://schemas.microsoft.com/office/drawing/2014/main" id="{22C52376-1875-4298-AB26-27855A45B34D}"/>
                </a:ext>
              </a:extLst>
            </p:cNvPr>
            <p:cNvSpPr/>
            <p:nvPr/>
          </p:nvSpPr>
          <p:spPr>
            <a:xfrm>
              <a:off x="4443542" y="7571400"/>
              <a:ext cx="752475" cy="314325"/>
            </a:xfrm>
            <a:prstGeom prst="rect">
              <a:avLst/>
            </a:prstGeom>
            <a:noFill/>
            <a:ln w="9525"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defRPr/>
              </a:pPr>
              <a:r>
                <a:rPr lang="en-US" sz="1100" kern="0">
                  <a:solidFill>
                    <a:sysClr val="windowText" lastClr="000000"/>
                  </a:solidFill>
                  <a:latin typeface="Times New Roman" panose="02020603050405020304" pitchFamily="18" charset="0"/>
                  <a:ea typeface="Calibri" panose="020F0502020204030204" pitchFamily="34" charset="0"/>
                  <a:cs typeface="Times New Roman" panose="02020603050405020304" pitchFamily="18" charset="0"/>
                </a:rPr>
                <a:t>Farmer</a:t>
              </a:r>
              <a:endParaRPr lang="en-IN" sz="1100" kern="0">
                <a:solidFill>
                  <a:sysClr val="windowText" lastClr="000000"/>
                </a:solidFill>
                <a:ea typeface="Calibri" panose="020F0502020204030204" pitchFamily="34" charset="0"/>
                <a:cs typeface="Times New Roman" panose="02020603050405020304" pitchFamily="18" charset="0"/>
              </a:endParaRPr>
            </a:p>
          </p:txBody>
        </p:sp>
      </p:grpSp>
      <p:sp>
        <p:nvSpPr>
          <p:cNvPr id="41" name="Rectangle 40"/>
          <p:cNvSpPr/>
          <p:nvPr/>
        </p:nvSpPr>
        <p:spPr>
          <a:xfrm>
            <a:off x="3071802" y="285728"/>
            <a:ext cx="3714776" cy="461665"/>
          </a:xfrm>
          <a:prstGeom prst="rect">
            <a:avLst/>
          </a:prstGeom>
        </p:spPr>
        <p:txBody>
          <a:bodyPr wrap="square">
            <a:spAutoFit/>
          </a:bodyPr>
          <a:lstStyle/>
          <a:p>
            <a:r>
              <a:rPr lang="en-US" sz="2400" b="1" dirty="0">
                <a:latin typeface="Palatino Linotype" pitchFamily="18" charset="0"/>
              </a:rPr>
              <a:t>Algorithm Flow</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22000">
              <a:schemeClr val="accent5">
                <a:lumMod val="60000"/>
                <a:lumOff val="40000"/>
              </a:schemeClr>
            </a:gs>
            <a:gs pos="79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100000">
              <a:srgbClr val="FFFF00"/>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Modules List</a:t>
            </a:r>
          </a:p>
        </p:txBody>
      </p:sp>
      <p:sp>
        <p:nvSpPr>
          <p:cNvPr id="3" name="Content Placeholder 2"/>
          <p:cNvSpPr>
            <a:spLocks noGrp="1"/>
          </p:cNvSpPr>
          <p:nvPr>
            <p:ph idx="1"/>
          </p:nvPr>
        </p:nvSpPr>
        <p:spPr/>
        <p:txBody>
          <a:bodyPr>
            <a:normAutofit lnSpcReduction="10000"/>
          </a:bodyPr>
          <a:lstStyle/>
          <a:p>
            <a:pPr marL="0" indent="0">
              <a:buNone/>
            </a:pPr>
            <a:r>
              <a:rPr lang="en-IN" sz="2400" dirty="0">
                <a:latin typeface="Times New Roman" panose="02020603050405020304" pitchFamily="18" charset="0"/>
                <a:cs typeface="Times New Roman" panose="02020603050405020304" pitchFamily="18" charset="0"/>
              </a:rPr>
              <a:t>1 Animal </a:t>
            </a:r>
            <a:r>
              <a:rPr lang="en-IN" sz="2400" dirty="0" err="1">
                <a:latin typeface="Times New Roman" panose="02020603050405020304" pitchFamily="18" charset="0"/>
                <a:cs typeface="Times New Roman" panose="02020603050405020304" pitchFamily="18" charset="0"/>
              </a:rPr>
              <a:t>Repellant</a:t>
            </a:r>
            <a:r>
              <a:rPr lang="en-IN" sz="2400" dirty="0">
                <a:latin typeface="Times New Roman" panose="02020603050405020304" pitchFamily="18" charset="0"/>
                <a:cs typeface="Times New Roman" panose="02020603050405020304" pitchFamily="18" charset="0"/>
              </a:rPr>
              <a:t> Web Control Panel</a:t>
            </a:r>
          </a:p>
          <a:p>
            <a:pPr marL="0" indent="0">
              <a:buNone/>
            </a:pPr>
            <a:r>
              <a:rPr lang="en-IN" sz="2400" dirty="0">
                <a:latin typeface="Times New Roman" panose="02020603050405020304" pitchFamily="18" charset="0"/>
                <a:cs typeface="Times New Roman" panose="02020603050405020304" pitchFamily="18" charset="0"/>
              </a:rPr>
              <a:t>2 DL Model</a:t>
            </a:r>
          </a:p>
          <a:p>
            <a:pPr marL="0" indent="0">
              <a:buNone/>
            </a:pPr>
            <a:r>
              <a:rPr lang="en-IN" sz="2400" dirty="0">
                <a:latin typeface="Times New Roman" panose="02020603050405020304" pitchFamily="18" charset="0"/>
                <a:cs typeface="Times New Roman" panose="02020603050405020304" pitchFamily="18" charset="0"/>
              </a:rPr>
              <a:t>   2.1. Training &amp; Test Data Annotation</a:t>
            </a:r>
          </a:p>
          <a:p>
            <a:pPr marL="0" indent="0">
              <a:buNone/>
            </a:pPr>
            <a:r>
              <a:rPr lang="en-IN" sz="2400" dirty="0">
                <a:latin typeface="Times New Roman" panose="02020603050405020304" pitchFamily="18" charset="0"/>
                <a:cs typeface="Times New Roman" panose="02020603050405020304" pitchFamily="18" charset="0"/>
              </a:rPr>
              <a:t>   2.2. Pre processing</a:t>
            </a:r>
          </a:p>
          <a:p>
            <a:pPr marL="0" indent="0">
              <a:buNone/>
            </a:pPr>
            <a:r>
              <a:rPr lang="en-IN" sz="2400" dirty="0">
                <a:latin typeface="Times New Roman" panose="02020603050405020304" pitchFamily="18" charset="0"/>
                <a:cs typeface="Times New Roman" panose="02020603050405020304" pitchFamily="18" charset="0"/>
              </a:rPr>
              <a:t>   2.3. Animal Detection</a:t>
            </a:r>
          </a:p>
          <a:p>
            <a:pPr marL="0" indent="0">
              <a:buNone/>
            </a:pPr>
            <a:r>
              <a:rPr lang="en-IN" sz="2400" dirty="0">
                <a:latin typeface="Times New Roman" panose="02020603050405020304" pitchFamily="18" charset="0"/>
                <a:cs typeface="Times New Roman" panose="02020603050405020304" pitchFamily="18" charset="0"/>
              </a:rPr>
              <a:t>   2.4. Feature Extraction</a:t>
            </a:r>
          </a:p>
          <a:p>
            <a:pPr marL="0" indent="0">
              <a:buNone/>
            </a:pPr>
            <a:r>
              <a:rPr lang="en-IN" sz="2400" dirty="0">
                <a:latin typeface="Times New Roman" panose="02020603050405020304" pitchFamily="18" charset="0"/>
                <a:cs typeface="Times New Roman" panose="02020603050405020304" pitchFamily="18" charset="0"/>
              </a:rPr>
              <a:t>   2.5. Animal Type Classification</a:t>
            </a:r>
          </a:p>
          <a:p>
            <a:pPr marL="0" indent="0">
              <a:buNone/>
            </a:pPr>
            <a:r>
              <a:rPr lang="en-IN" sz="2400" dirty="0">
                <a:latin typeface="Times New Roman" panose="02020603050405020304" pitchFamily="18" charset="0"/>
                <a:cs typeface="Times New Roman" panose="02020603050405020304" pitchFamily="18" charset="0"/>
              </a:rPr>
              <a:t>   2.6. Prediction</a:t>
            </a:r>
          </a:p>
          <a:p>
            <a:pPr marL="0" indent="0">
              <a:buNone/>
            </a:pPr>
            <a:r>
              <a:rPr lang="en-IN" sz="2400" dirty="0">
                <a:latin typeface="Times New Roman" panose="02020603050405020304" pitchFamily="18" charset="0"/>
                <a:cs typeface="Times New Roman" panose="02020603050405020304" pitchFamily="18" charset="0"/>
              </a:rPr>
              <a:t>3 Repellent Integration</a:t>
            </a:r>
          </a:p>
          <a:p>
            <a:pPr marL="0" indent="0">
              <a:buNone/>
            </a:pPr>
            <a:r>
              <a:rPr lang="en-IN" sz="2400" dirty="0">
                <a:latin typeface="Times New Roman" panose="02020603050405020304" pitchFamily="18" charset="0"/>
                <a:cs typeface="Times New Roman" panose="02020603050405020304" pitchFamily="18" charset="0"/>
              </a:rPr>
              <a:t>4 Alert Generator</a:t>
            </a:r>
          </a:p>
          <a:p>
            <a:pPr marL="0" indent="0">
              <a:buNone/>
            </a:pPr>
            <a:r>
              <a:rPr lang="en-IN" sz="2400" dirty="0">
                <a:latin typeface="Times New Roman" panose="02020603050405020304" pitchFamily="18" charset="0"/>
                <a:cs typeface="Times New Roman" panose="02020603050405020304" pitchFamily="18" charset="0"/>
              </a:rPr>
              <a:t>5 Performance Analysis</a:t>
            </a:r>
          </a:p>
        </p:txBody>
      </p:sp>
    </p:spTree>
    <p:extLst>
      <p:ext uri="{BB962C8B-B14F-4D97-AF65-F5344CB8AC3E}">
        <p14:creationId xmlns:p14="http://schemas.microsoft.com/office/powerpoint/2010/main" val="272323284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14643"/>
            <a:ext cx="3682752" cy="922114"/>
          </a:xfrm>
        </p:spPr>
        <p:txBody>
          <a:bodyPr>
            <a:normAutofit/>
          </a:bodyPr>
          <a:lstStyle/>
          <a:p>
            <a:r>
              <a:rPr lang="en-IN" sz="2800" b="1" dirty="0">
                <a:latin typeface="Times New Roman" panose="02020603050405020304" pitchFamily="18" charset="0"/>
                <a:cs typeface="Times New Roman" panose="02020603050405020304" pitchFamily="18" charset="0"/>
              </a:rPr>
              <a:t>Modules Description</a:t>
            </a:r>
          </a:p>
        </p:txBody>
      </p:sp>
      <p:sp>
        <p:nvSpPr>
          <p:cNvPr id="3" name="Content Placeholder 2"/>
          <p:cNvSpPr>
            <a:spLocks noGrp="1"/>
          </p:cNvSpPr>
          <p:nvPr>
            <p:ph idx="1"/>
          </p:nvPr>
        </p:nvSpPr>
        <p:spPr>
          <a:xfrm>
            <a:off x="518864" y="1340767"/>
            <a:ext cx="8229600" cy="2736305"/>
          </a:xfrm>
          <a:gradFill>
            <a:gsLst>
              <a:gs pos="22000">
                <a:schemeClr val="accent5">
                  <a:lumMod val="60000"/>
                  <a:lumOff val="40000"/>
                </a:schemeClr>
              </a:gs>
              <a:gs pos="79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100000">
                <a:srgbClr val="FFFF00"/>
              </a:gs>
            </a:gsLst>
            <a:lin ang="5400000" scaled="1"/>
          </a:gradFill>
        </p:spPr>
        <p:txBody>
          <a:bodyPr>
            <a:normAutofit/>
          </a:bodyPr>
          <a:lstStyle/>
          <a:p>
            <a:pPr marL="0" indent="0">
              <a:buNone/>
            </a:pPr>
            <a:r>
              <a:rPr lang="en-IN" sz="2800" b="1" dirty="0">
                <a:latin typeface="Times New Roman" panose="02020603050405020304" pitchFamily="18" charset="0"/>
                <a:cs typeface="Times New Roman" panose="02020603050405020304" pitchFamily="18" charset="0"/>
              </a:rPr>
              <a:t>              1 Animal Repellent Web Dashboard</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This system works in real time to detect the animals in the fields.</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The system enables the farmer to have a real time view of his fields from any place via internet and even provides manual buzzer controls if the need arises to use them.</a:t>
            </a:r>
          </a:p>
        </p:txBody>
      </p:sp>
    </p:spTree>
    <p:extLst>
      <p:ext uri="{BB962C8B-B14F-4D97-AF65-F5344CB8AC3E}">
        <p14:creationId xmlns:p14="http://schemas.microsoft.com/office/powerpoint/2010/main" val="3016386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6196"/>
            <a:ext cx="8229600" cy="634082"/>
          </a:xfrm>
        </p:spPr>
        <p:txBody>
          <a:bodyPr>
            <a:normAutofit/>
          </a:bodyPr>
          <a:lstStyle/>
          <a:p>
            <a:pPr marL="0" indent="0"/>
            <a:r>
              <a:rPr lang="en-US" sz="2800" b="1" dirty="0"/>
              <a:t>2  DL Model</a:t>
            </a:r>
          </a:p>
        </p:txBody>
      </p:sp>
      <p:sp>
        <p:nvSpPr>
          <p:cNvPr id="3" name="Content Placeholder 2"/>
          <p:cNvSpPr>
            <a:spLocks noGrp="1"/>
          </p:cNvSpPr>
          <p:nvPr>
            <p:ph idx="1"/>
          </p:nvPr>
        </p:nvSpPr>
        <p:spPr>
          <a:xfrm>
            <a:off x="251520" y="692696"/>
            <a:ext cx="8229600" cy="5979108"/>
          </a:xfrm>
          <a:gradFill>
            <a:gsLst>
              <a:gs pos="22000">
                <a:schemeClr val="accent5">
                  <a:lumMod val="60000"/>
                  <a:lumOff val="40000"/>
                </a:schemeClr>
              </a:gs>
              <a:gs pos="52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100000">
                <a:srgbClr val="FFFF00"/>
              </a:gs>
            </a:gsLst>
            <a:lin ang="5400000" scaled="1"/>
          </a:gradFill>
        </p:spPr>
        <p:txBody>
          <a:bodyPr>
            <a:normAutofit/>
          </a:bodyPr>
          <a:lstStyle/>
          <a:p>
            <a:pPr marL="0" indent="0">
              <a:lnSpc>
                <a:spcPct val="150000"/>
              </a:lnSpc>
              <a:buNone/>
            </a:pPr>
            <a:r>
              <a:rPr lang="en-US" sz="2000" b="1" dirty="0">
                <a:latin typeface="Times New Roman" panose="02020603050405020304" pitchFamily="18" charset="0"/>
                <a:cs typeface="Times New Roman" panose="02020603050405020304" pitchFamily="18" charset="0"/>
              </a:rPr>
              <a:t>2.1. Training &amp; Test Data Annotation</a:t>
            </a:r>
          </a:p>
          <a:p>
            <a:pPr marL="0" indent="0">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    This module begins by annotation of animal dataset</a:t>
            </a:r>
          </a:p>
          <a:p>
            <a:pPr marL="0" indent="0">
              <a:lnSpc>
                <a:spcPct val="150000"/>
              </a:lnSpc>
              <a:buNone/>
            </a:pPr>
            <a:r>
              <a:rPr lang="en-US" sz="2000" b="1" dirty="0">
                <a:latin typeface="Times New Roman" panose="02020603050405020304" pitchFamily="18" charset="0"/>
                <a:cs typeface="Times New Roman" panose="02020603050405020304" pitchFamily="18" charset="0"/>
              </a:rPr>
              <a:t>2.2. Preprocessing</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Read image</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RGB to Grey Scale conversion</a:t>
            </a:r>
          </a:p>
          <a:p>
            <a:pPr marL="0" indent="0">
              <a:lnSpc>
                <a:spcPct val="150000"/>
              </a:lnSpc>
              <a:buNone/>
            </a:pPr>
            <a:r>
              <a:rPr lang="en-US" sz="2000" b="1" dirty="0"/>
              <a:t>2.3. </a:t>
            </a:r>
            <a:r>
              <a:rPr lang="en-US" sz="2000" b="1" dirty="0">
                <a:latin typeface="Times New Roman" panose="02020603050405020304" pitchFamily="18" charset="0"/>
                <a:cs typeface="Times New Roman" panose="02020603050405020304" pitchFamily="18" charset="0"/>
              </a:rPr>
              <a:t>Animal Detection</a:t>
            </a:r>
          </a:p>
          <a:p>
            <a:pPr>
              <a:buFont typeface="Wingdings" pitchFamily="2" charset="2"/>
              <a:buChar char="v"/>
            </a:pPr>
            <a:r>
              <a:rPr lang="en-US" sz="2000" dirty="0">
                <a:latin typeface="Times New Roman" panose="02020603050405020304" pitchFamily="18" charset="0"/>
                <a:cs typeface="Times New Roman" panose="02020603050405020304" pitchFamily="18" charset="0"/>
              </a:rPr>
              <a:t>Therefore, in this module, Region Proposal Network (RPN) generates </a:t>
            </a:r>
            <a:r>
              <a:rPr lang="en-US" sz="2000" dirty="0" err="1">
                <a:latin typeface="Times New Roman" panose="02020603050405020304" pitchFamily="18" charset="0"/>
                <a:cs typeface="Times New Roman" panose="02020603050405020304" pitchFamily="18" charset="0"/>
              </a:rPr>
              <a:t>RoIs</a:t>
            </a:r>
            <a:r>
              <a:rPr lang="en-US" sz="2000" dirty="0">
                <a:latin typeface="Times New Roman" panose="02020603050405020304" pitchFamily="18" charset="0"/>
                <a:cs typeface="Times New Roman" panose="02020603050405020304" pitchFamily="18" charset="0"/>
              </a:rPr>
              <a:t> by sliding windows on the feature map and different aspect ratios.</a:t>
            </a:r>
          </a:p>
          <a:p>
            <a:pPr marL="0" indent="0">
              <a:buNone/>
            </a:pPr>
            <a:r>
              <a:rPr lang="en-US" sz="2000" b="1" dirty="0">
                <a:latin typeface="Times New Roman" panose="02020603050405020304" pitchFamily="18" charset="0"/>
                <a:cs typeface="Times New Roman" panose="02020603050405020304" pitchFamily="18" charset="0"/>
              </a:rPr>
              <a:t>2.4. Feature Extraction</a:t>
            </a:r>
          </a:p>
          <a:p>
            <a:pPr>
              <a:buFont typeface="Wingdings" pitchFamily="2" charset="2"/>
              <a:buChar char="v"/>
            </a:pPr>
            <a:r>
              <a:rPr lang="en-US" sz="2000" dirty="0">
                <a:latin typeface="Times New Roman" panose="02020603050405020304" pitchFamily="18" charset="0"/>
                <a:cs typeface="Times New Roman" panose="02020603050405020304" pitchFamily="18" charset="0"/>
              </a:rPr>
              <a:t>After the animal detection, animal image is given as input to the feature extraction module to find the key features and used for classification.</a:t>
            </a:r>
          </a:p>
          <a:p>
            <a:pPr marL="0" indent="0">
              <a:buNone/>
            </a:pPr>
            <a:r>
              <a:rPr lang="en-US" sz="2000" b="1" dirty="0">
                <a:latin typeface="Times New Roman" panose="02020603050405020304" pitchFamily="18" charset="0"/>
                <a:cs typeface="Times New Roman" panose="02020603050405020304" pitchFamily="18" charset="0"/>
              </a:rPr>
              <a:t>2.5. Animal Type Classification</a:t>
            </a:r>
          </a:p>
          <a:p>
            <a:pPr>
              <a:buFont typeface="Wingdings" pitchFamily="2" charset="2"/>
              <a:buChar char="v"/>
            </a:pPr>
            <a:r>
              <a:rPr lang="en-US" sz="2000" dirty="0">
                <a:latin typeface="Times New Roman" panose="02020603050405020304" pitchFamily="18" charset="0"/>
                <a:cs typeface="Times New Roman" panose="02020603050405020304" pitchFamily="18" charset="0"/>
              </a:rPr>
              <a:t>DCNN algorithms were implemented to automatically detect and reject improper animal images during the classification process.</a:t>
            </a:r>
          </a:p>
          <a:p>
            <a:pPr>
              <a:lnSpc>
                <a:spcPct val="150000"/>
              </a:lnSpc>
              <a:buFont typeface="Wingdings" pitchFamily="2" charset="2"/>
              <a:buChar char="v"/>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8132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205469"/>
            <a:ext cx="4540170" cy="1052736"/>
          </a:xfrm>
        </p:spPr>
        <p:txBody>
          <a:bodyPr>
            <a:normAutofit fontScale="90000"/>
          </a:bodyPr>
          <a:lstStyle/>
          <a:p>
            <a:r>
              <a:rPr lang="en-US" sz="3600" b="1" dirty="0">
                <a:latin typeface="Times New Roman" panose="02020603050405020304" pitchFamily="18" charset="0"/>
                <a:cs typeface="Times New Roman" panose="02020603050405020304" pitchFamily="18" charset="0"/>
              </a:rPr>
              <a:t>3.Repellent Integration</a:t>
            </a:r>
            <a:br>
              <a:rPr lang="en-US" b="1"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a:xfrm>
            <a:off x="457200" y="908720"/>
            <a:ext cx="8229600" cy="5217443"/>
          </a:xfrm>
          <a:gradFill>
            <a:gsLst>
              <a:gs pos="100000">
                <a:schemeClr val="accent5"/>
              </a:gs>
              <a:gs pos="97000">
                <a:srgbClr val="FFFF00"/>
              </a:gs>
              <a:gs pos="36000">
                <a:schemeClr val="accent3">
                  <a:lumMod val="40000"/>
                  <a:lumOff val="60000"/>
                </a:schemeClr>
              </a:gs>
              <a:gs pos="17000">
                <a:schemeClr val="accent5">
                  <a:lumMod val="60000"/>
                  <a:lumOff val="40000"/>
                </a:schemeClr>
              </a:gs>
            </a:gsLst>
            <a:lin ang="5400000" scaled="1"/>
          </a:gradFill>
        </p:spPr>
        <p:txBody>
          <a:bodyPr>
            <a:normAutofit fontScale="70000" lnSpcReduction="20000"/>
          </a:bodyPr>
          <a:lstStyle/>
          <a:p>
            <a:endParaRPr lang="en-US" dirty="0"/>
          </a:p>
          <a:p>
            <a:pPr>
              <a:lnSpc>
                <a:spcPct val="160000"/>
              </a:lnSpc>
              <a:buFont typeface="Wingdings" pitchFamily="2" charset="2"/>
              <a:buChar char="v"/>
            </a:pPr>
            <a:r>
              <a:rPr lang="en-US" sz="2800" dirty="0">
                <a:latin typeface="Times New Roman" panose="02020603050405020304" pitchFamily="18" charset="0"/>
                <a:cs typeface="Times New Roman" panose="02020603050405020304" pitchFamily="18" charset="0"/>
              </a:rPr>
              <a:t>Monitoring window detecting the presence of animals then it enables repellent module to repelling them through the generation of ultrasounds, which has recently been proven as an alternative, effective method for protecting crops against predicted animals.</a:t>
            </a:r>
          </a:p>
          <a:p>
            <a:pPr>
              <a:lnSpc>
                <a:spcPct val="160000"/>
              </a:lnSpc>
              <a:buFont typeface="Wingdings" pitchFamily="2" charset="2"/>
              <a:buChar char="v"/>
            </a:pPr>
            <a:r>
              <a:rPr lang="en-US" sz="2800" dirty="0">
                <a:latin typeface="Times New Roman" panose="02020603050405020304" pitchFamily="18" charset="0"/>
                <a:cs typeface="Times New Roman" panose="02020603050405020304" pitchFamily="18" charset="0"/>
              </a:rPr>
              <a:t>They can hear sounds having lower frequencies with respect to the human ear.</a:t>
            </a:r>
          </a:p>
          <a:p>
            <a:pPr>
              <a:lnSpc>
                <a:spcPct val="160000"/>
              </a:lnSpc>
              <a:buFont typeface="Wingdings" pitchFamily="2" charset="2"/>
              <a:buChar char="v"/>
            </a:pPr>
            <a:r>
              <a:rPr lang="en-US" sz="2800" dirty="0">
                <a:latin typeface="Times New Roman" panose="02020603050405020304" pitchFamily="18" charset="0"/>
                <a:cs typeface="Times New Roman" panose="02020603050405020304" pitchFamily="18" charset="0"/>
              </a:rPr>
              <a:t>For instance, while the audible range for humans is from 64Hz - 23KHz, the corresponding range of goats, sheep, domestic pigs, dogs and cats is 78Hz - 37KHz, 10Hz - 30KHz, 42Hz - 40.5KHz 67Hz - 45KHz and 45Hz - 64KHz respectively.</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478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560" y="928100"/>
            <a:ext cx="3178696" cy="1058460"/>
          </a:xfrm>
        </p:spPr>
        <p:txBody>
          <a:bodyPr>
            <a:noAutofit/>
          </a:bodyPr>
          <a:lstStyle/>
          <a:p>
            <a:r>
              <a:rPr lang="en-US" sz="2800" b="1" dirty="0">
                <a:latin typeface="Times New Roman" panose="02020603050405020304" pitchFamily="18" charset="0"/>
                <a:cs typeface="Times New Roman" panose="02020603050405020304" pitchFamily="18" charset="0"/>
              </a:rPr>
              <a:t>4.Alert Generator</a:t>
            </a: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457330"/>
            <a:ext cx="8229600" cy="2664295"/>
          </a:xfrm>
          <a:gradFill>
            <a:gsLst>
              <a:gs pos="100000">
                <a:schemeClr val="accent5"/>
              </a:gs>
              <a:gs pos="100000">
                <a:schemeClr val="accent1">
                  <a:lumMod val="45000"/>
                  <a:lumOff val="55000"/>
                </a:schemeClr>
              </a:gs>
              <a:gs pos="54000">
                <a:schemeClr val="accent1">
                  <a:lumMod val="45000"/>
                  <a:lumOff val="55000"/>
                </a:schemeClr>
              </a:gs>
              <a:gs pos="35000">
                <a:srgbClr val="E9E9E9"/>
              </a:gs>
            </a:gsLst>
            <a:lin ang="5400000" scaled="1"/>
          </a:gradFill>
        </p:spPr>
        <p:txBody>
          <a:bodyPr>
            <a:normAutofit/>
          </a:bodyPr>
          <a:lstStyle/>
          <a:p>
            <a:pPr marL="0" indent="0">
              <a:buNone/>
            </a:pPr>
            <a:endParaRPr lang="en-US" dirty="0"/>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sms</a:t>
            </a:r>
            <a:r>
              <a:rPr lang="en-US" sz="2000" dirty="0">
                <a:latin typeface="Times New Roman" panose="02020603050405020304" pitchFamily="18" charset="0"/>
                <a:cs typeface="Times New Roman" panose="02020603050405020304" pitchFamily="18" charset="0"/>
              </a:rPr>
              <a:t> notification consisting of captured image is notified to the user regarding the detected motion in this phase.</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sms</a:t>
            </a:r>
            <a:r>
              <a:rPr lang="en-US" sz="2000" dirty="0">
                <a:latin typeface="Times New Roman" panose="02020603050405020304" pitchFamily="18" charset="0"/>
                <a:cs typeface="Times New Roman" panose="02020603050405020304" pitchFamily="18" charset="0"/>
              </a:rPr>
              <a:t> is sent to the web UI account of the user to the registered number</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111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8000"/>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047" y="435072"/>
            <a:ext cx="3898776" cy="1143000"/>
          </a:xfrm>
        </p:spPr>
        <p:txBody>
          <a:bodyPr>
            <a:normAutofit/>
          </a:bodyPr>
          <a:lstStyle/>
          <a:p>
            <a:r>
              <a:rPr lang="en-IN" sz="2800" b="1" dirty="0">
                <a:latin typeface="Times New Roman" panose="02020603050405020304" pitchFamily="18" charset="0"/>
                <a:cs typeface="Times New Roman" panose="02020603050405020304" pitchFamily="18" charset="0"/>
              </a:rPr>
              <a:t>5.Performance Analysis</a:t>
            </a:r>
          </a:p>
        </p:txBody>
      </p:sp>
      <p:sp>
        <p:nvSpPr>
          <p:cNvPr id="3" name="Content Placeholder 2"/>
          <p:cNvSpPr>
            <a:spLocks noGrp="1"/>
          </p:cNvSpPr>
          <p:nvPr>
            <p:ph idx="1"/>
          </p:nvPr>
        </p:nvSpPr>
        <p:spPr>
          <a:xfrm>
            <a:off x="457200" y="1600201"/>
            <a:ext cx="8229600" cy="1972816"/>
          </a:xfrm>
          <a:gradFill>
            <a:gsLst>
              <a:gs pos="45900">
                <a:schemeClr val="accent3">
                  <a:lumMod val="40000"/>
                  <a:lumOff val="60000"/>
                </a:schemeClr>
              </a:gs>
              <a:gs pos="100000">
                <a:srgbClr val="FFFF00"/>
              </a:gs>
              <a:gs pos="0">
                <a:schemeClr val="accent5">
                  <a:lumMod val="60000"/>
                  <a:lumOff val="40000"/>
                </a:schemeClr>
              </a:gs>
            </a:gsLst>
            <a:lin ang="5400000" scaled="1"/>
          </a:gradFill>
        </p:spPr>
        <p:txBody>
          <a:bodyPr>
            <a:normAutofit/>
          </a:bodyPr>
          <a:lstStyle/>
          <a:p>
            <a:pPr marL="0" indent="0">
              <a:lnSpc>
                <a:spcPct val="150000"/>
              </a:lnSpc>
              <a:buFont typeface="Wingdings" pitchFamily="2" charset="2"/>
              <a:buChar char="v"/>
            </a:pP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 this module able to find the performance of our system using SENSITIVITY, SPECIFICITY AND ACCURACY of Data in the datasets are divided into two classes not animal (the negative class) and animal and types (the positive class).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5022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l="-25000" r="-25000"/>
          </a:stretch>
        </a:blipFill>
        <a:effectLst/>
      </p:bgPr>
    </p:bg>
    <p:spTree>
      <p:nvGrpSpPr>
        <p:cNvPr id="1" name=""/>
        <p:cNvGrpSpPr/>
        <p:nvPr/>
      </p:nvGrpSpPr>
      <p:grpSpPr>
        <a:xfrm>
          <a:off x="0" y="0"/>
          <a:ext cx="0" cy="0"/>
          <a:chOff x="0" y="0"/>
          <a:chExt cx="0" cy="0"/>
        </a:xfrm>
      </p:grpSpPr>
      <p:sp>
        <p:nvSpPr>
          <p:cNvPr id="2" name="TextBox 1"/>
          <p:cNvSpPr txBox="1"/>
          <p:nvPr/>
        </p:nvSpPr>
        <p:spPr>
          <a:xfrm>
            <a:off x="714101" y="692696"/>
            <a:ext cx="1628972" cy="461665"/>
          </a:xfrm>
          <a:prstGeom prst="rect">
            <a:avLst/>
          </a:prstGeom>
          <a:noFill/>
        </p:spPr>
        <p:txBody>
          <a:bodyPr wrap="none" rtlCol="0">
            <a:spAutoFit/>
          </a:bodyPr>
          <a:lstStyle/>
          <a:p>
            <a:r>
              <a:rPr lang="en-US" sz="2400" b="1" dirty="0">
                <a:latin typeface="Palatino Linotype" pitchFamily="18" charset="0"/>
              </a:rPr>
              <a:t> Objective</a:t>
            </a:r>
            <a:endParaRPr lang="en-US" sz="2400" dirty="0"/>
          </a:p>
        </p:txBody>
      </p:sp>
      <p:sp>
        <p:nvSpPr>
          <p:cNvPr id="3" name="Rectangle 2"/>
          <p:cNvSpPr/>
          <p:nvPr/>
        </p:nvSpPr>
        <p:spPr>
          <a:xfrm>
            <a:off x="714348" y="1500174"/>
            <a:ext cx="7429552" cy="3247043"/>
          </a:xfrm>
          <a:prstGeom prst="rect">
            <a:avLst/>
          </a:prstGeom>
          <a:gradFill>
            <a:gsLst>
              <a:gs pos="100000">
                <a:srgbClr val="FFFF00"/>
              </a:gs>
              <a:gs pos="100000">
                <a:schemeClr val="accent1">
                  <a:lumMod val="45000"/>
                  <a:lumOff val="55000"/>
                </a:schemeClr>
              </a:gs>
              <a:gs pos="45000">
                <a:schemeClr val="accent1">
                  <a:lumMod val="45000"/>
                  <a:lumOff val="55000"/>
                </a:schemeClr>
              </a:gs>
              <a:gs pos="32000">
                <a:srgbClr val="E9E9E9"/>
              </a:gs>
            </a:gsLst>
            <a:lin ang="5400000" scaled="1"/>
          </a:gradFill>
        </p:spPr>
        <p:txBody>
          <a:bodyPr wrap="square">
            <a:spAutoFit/>
          </a:bodyPr>
          <a:lstStyle/>
          <a:p>
            <a:pPr marL="228600" lvl="0" indent="-228600" algn="just">
              <a:lnSpc>
                <a:spcPct val="150000"/>
              </a:lnSpc>
              <a:spcBef>
                <a:spcPts val="1000"/>
              </a:spcBef>
              <a:buFont typeface="Arial" panose="020B0604020202020204" pitchFamily="34" charset="0"/>
              <a:buChar char="•"/>
              <a:defRPr/>
            </a:pPr>
            <a:r>
              <a:rPr lang="en-US" sz="2000" dirty="0">
                <a:solidFill>
                  <a:prstClr val="black"/>
                </a:solidFill>
                <a:latin typeface="Palatino Linotype" panose="02040502050505030304" pitchFamily="18" charset="0"/>
                <a:cs typeface="Times New Roman" panose="02020603050405020304" pitchFamily="18" charset="0"/>
              </a:rPr>
              <a:t>To design, development and assessment of an intelligent animal intruding detection and repelling system for crop protection based on AI.</a:t>
            </a:r>
          </a:p>
          <a:p>
            <a:pPr marL="228600" lvl="0" indent="-228600" algn="just">
              <a:lnSpc>
                <a:spcPct val="150000"/>
              </a:lnSpc>
              <a:spcBef>
                <a:spcPts val="1000"/>
              </a:spcBef>
              <a:buFont typeface="Arial" panose="020B0604020202020204" pitchFamily="34" charset="0"/>
              <a:buChar char="•"/>
              <a:defRPr/>
            </a:pPr>
            <a:r>
              <a:rPr lang="en-US" sz="2000" dirty="0">
                <a:solidFill>
                  <a:prstClr val="black"/>
                </a:solidFill>
                <a:latin typeface="Palatino Linotype" panose="02040502050505030304" pitchFamily="18" charset="0"/>
                <a:cs typeface="Times New Roman" panose="02020603050405020304" pitchFamily="18" charset="0"/>
              </a:rPr>
              <a:t>To identify animals </a:t>
            </a:r>
            <a:r>
              <a:rPr lang="en-US" sz="2000" dirty="0" err="1">
                <a:solidFill>
                  <a:prstClr val="black"/>
                </a:solidFill>
                <a:latin typeface="Palatino Linotype" panose="02040502050505030304" pitchFamily="18" charset="0"/>
                <a:cs typeface="Times New Roman" panose="02020603050405020304" pitchFamily="18" charset="0"/>
              </a:rPr>
              <a:t>fastly</a:t>
            </a:r>
            <a:r>
              <a:rPr lang="en-US" sz="2000" dirty="0">
                <a:solidFill>
                  <a:prstClr val="black"/>
                </a:solidFill>
                <a:latin typeface="Palatino Linotype" panose="02040502050505030304" pitchFamily="18" charset="0"/>
                <a:cs typeface="Times New Roman" panose="02020603050405020304" pitchFamily="18" charset="0"/>
              </a:rPr>
              <a:t>.</a:t>
            </a:r>
          </a:p>
          <a:p>
            <a:pPr marL="228600" lvl="0" indent="-228600" algn="just">
              <a:lnSpc>
                <a:spcPct val="150000"/>
              </a:lnSpc>
              <a:spcBef>
                <a:spcPts val="1000"/>
              </a:spcBef>
              <a:buFont typeface="Arial" panose="020B0604020202020204" pitchFamily="34" charset="0"/>
              <a:buChar char="•"/>
              <a:defRPr/>
            </a:pPr>
            <a:r>
              <a:rPr lang="en-US" sz="2000" dirty="0">
                <a:solidFill>
                  <a:prstClr val="black"/>
                </a:solidFill>
                <a:latin typeface="Palatino Linotype" panose="02040502050505030304" pitchFamily="18" charset="0"/>
                <a:cs typeface="Times New Roman" panose="02020603050405020304" pitchFamily="18" charset="0"/>
              </a:rPr>
              <a:t>To repel them using ultrasound</a:t>
            </a:r>
          </a:p>
          <a:p>
            <a:pPr marL="228600" lvl="0" indent="-228600" algn="just">
              <a:lnSpc>
                <a:spcPct val="150000"/>
              </a:lnSpc>
              <a:spcBef>
                <a:spcPts val="1000"/>
              </a:spcBef>
              <a:buFont typeface="Arial" panose="020B0604020202020204" pitchFamily="34" charset="0"/>
              <a:buChar char="•"/>
              <a:defRPr/>
            </a:pPr>
            <a:r>
              <a:rPr lang="en-US" sz="2000" dirty="0">
                <a:solidFill>
                  <a:prstClr val="black"/>
                </a:solidFill>
                <a:latin typeface="Palatino Linotype" panose="02040502050505030304" pitchFamily="18" charset="0"/>
                <a:cs typeface="Times New Roman" panose="02020603050405020304" pitchFamily="18" charset="0"/>
              </a:rPr>
              <a:t>To alert the farmers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33000">
              <a:schemeClr val="accent5">
                <a:lumMod val="60000"/>
                <a:lumOff val="40000"/>
              </a:schemeClr>
            </a:gs>
            <a:gs pos="100000">
              <a:srgbClr val="002060"/>
            </a:gs>
            <a:gs pos="100000">
              <a:schemeClr val="accent1">
                <a:lumMod val="45000"/>
                <a:lumOff val="55000"/>
              </a:schemeClr>
            </a:gs>
            <a:gs pos="98000">
              <a:srgbClr val="FFFF00"/>
            </a:gs>
            <a:gs pos="14000">
              <a:schemeClr val="accent5">
                <a:lumMod val="60000"/>
                <a:lumOff val="40000"/>
              </a:schemeClr>
            </a:gs>
            <a:gs pos="64000">
              <a:schemeClr val="accent3">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US" sz="3600" dirty="0"/>
              <a:t>Flow Chart</a:t>
            </a:r>
            <a:br>
              <a:rPr lang="en-US" dirty="0"/>
            </a:br>
            <a:endParaRPr lang="en-US" dirty="0"/>
          </a:p>
        </p:txBody>
      </p:sp>
      <p:pic>
        <p:nvPicPr>
          <p:cNvPr id="5" name="Picture 4">
            <a:extLst>
              <a:ext uri="{FF2B5EF4-FFF2-40B4-BE49-F238E27FC236}">
                <a16:creationId xmlns:a16="http://schemas.microsoft.com/office/drawing/2014/main" id="{6A551DB4-5D5B-2112-63E2-51E957FEACF9}"/>
              </a:ext>
            </a:extLst>
          </p:cNvPr>
          <p:cNvPicPr>
            <a:picLocks noChangeAspect="1"/>
          </p:cNvPicPr>
          <p:nvPr/>
        </p:nvPicPr>
        <p:blipFill>
          <a:blip r:embed="rId2"/>
          <a:stretch>
            <a:fillRect/>
          </a:stretch>
        </p:blipFill>
        <p:spPr>
          <a:xfrm>
            <a:off x="1259632" y="1000108"/>
            <a:ext cx="6552728" cy="530921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0" r="-2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Palatino Linotype" pitchFamily="18" charset="0"/>
              </a:rPr>
              <a:t>Conclusion</a:t>
            </a:r>
            <a:br>
              <a:rPr lang="en-US" dirty="0"/>
            </a:br>
            <a:endParaRPr lang="en-US" dirty="0"/>
          </a:p>
        </p:txBody>
      </p:sp>
      <p:sp>
        <p:nvSpPr>
          <p:cNvPr id="3" name="Content Placeholder 2"/>
          <p:cNvSpPr>
            <a:spLocks noGrp="1"/>
          </p:cNvSpPr>
          <p:nvPr>
            <p:ph idx="1"/>
          </p:nvPr>
        </p:nvSpPr>
        <p:spPr>
          <a:xfrm>
            <a:off x="457200" y="1142984"/>
            <a:ext cx="8229600" cy="4983179"/>
          </a:xfrm>
        </p:spPr>
        <p:txBody>
          <a:bodyPr>
            <a:normAutofit fontScale="85000" lnSpcReduction="20000"/>
          </a:bodyPr>
          <a:lstStyle/>
          <a:p>
            <a:pPr algn="just"/>
            <a:r>
              <a:rPr lang="en-US" dirty="0">
                <a:latin typeface="Times New Roman" pitchFamily="18" charset="0"/>
                <a:ea typeface="Calibri" panose="020F0502020204030204" pitchFamily="34" charset="0"/>
                <a:cs typeface="Times New Roman" pitchFamily="18" charset="0"/>
              </a:rPr>
              <a:t>Agricultural farm security is widely needed technology nowadays. </a:t>
            </a:r>
          </a:p>
          <a:p>
            <a:pPr algn="just"/>
            <a:endParaRPr lang="en-US" dirty="0">
              <a:latin typeface="Times New Roman" pitchFamily="18" charset="0"/>
              <a:ea typeface="Calibri" panose="020F0502020204030204" pitchFamily="34" charset="0"/>
              <a:cs typeface="Times New Roman" pitchFamily="18" charset="0"/>
            </a:endParaRPr>
          </a:p>
          <a:p>
            <a:pPr algn="just"/>
            <a:r>
              <a:rPr lang="en-US" dirty="0">
                <a:latin typeface="Times New Roman" pitchFamily="18" charset="0"/>
                <a:ea typeface="Calibri" panose="020F0502020204030204" pitchFamily="34" charset="0"/>
                <a:cs typeface="Times New Roman" pitchFamily="18" charset="0"/>
              </a:rPr>
              <a:t>In order to accomplish this, a vision based system is proposed and implemented Animal Repellent  using Python and Open CV  to blow out the animals. </a:t>
            </a:r>
          </a:p>
          <a:p>
            <a:pPr algn="just"/>
            <a:endParaRPr lang="en-US" dirty="0">
              <a:latin typeface="Times New Roman" pitchFamily="18" charset="0"/>
              <a:ea typeface="Calibri" panose="020F0502020204030204" pitchFamily="34" charset="0"/>
              <a:cs typeface="Times New Roman" pitchFamily="18" charset="0"/>
            </a:endParaRPr>
          </a:p>
          <a:p>
            <a:pPr algn="just"/>
            <a:r>
              <a:rPr lang="en-US" dirty="0">
                <a:latin typeface="Times New Roman" pitchFamily="18" charset="0"/>
                <a:ea typeface="Calibri" panose="020F0502020204030204" pitchFamily="34" charset="0"/>
                <a:cs typeface="Times New Roman" pitchFamily="18" charset="0"/>
              </a:rPr>
              <a:t>The performance of the proposed system has been analyzed with respective to the captured images of the intruder and notification alert. </a:t>
            </a:r>
          </a:p>
          <a:p>
            <a:pPr algn="just"/>
            <a:endParaRPr lang="en-US" dirty="0">
              <a:latin typeface="Times New Roman" pitchFamily="18" charset="0"/>
              <a:ea typeface="Calibri" panose="020F0502020204030204" pitchFamily="34" charset="0"/>
              <a:cs typeface="Times New Roman" pitchFamily="18" charset="0"/>
            </a:endParaRPr>
          </a:p>
          <a:p>
            <a:pPr algn="just"/>
            <a:r>
              <a:rPr lang="en-US" dirty="0">
                <a:latin typeface="Times New Roman" pitchFamily="18" charset="0"/>
                <a:ea typeface="Calibri" panose="020F0502020204030204" pitchFamily="34" charset="0"/>
                <a:cs typeface="Times New Roman" pitchFamily="18" charset="0"/>
              </a:rPr>
              <a:t>Using this proposed model, anyone can detect any type of intrusion around the field effectively.</a:t>
            </a:r>
          </a:p>
          <a:p>
            <a:pPr algn="just"/>
            <a:endParaRPr lang="en-US" dirty="0">
              <a:latin typeface="Times New Roman" pitchFamily="18" charset="0"/>
              <a:ea typeface="Calibri" panose="020F0502020204030204" pitchFamily="34"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latin typeface="Times New Roman" pitchFamily="18" charset="0"/>
                <a:cs typeface="Times New Roman" pitchFamily="18" charset="0"/>
              </a:rPr>
              <a:t>FUTURE ENHANCEMENT</a:t>
            </a:r>
            <a:br>
              <a:rPr lang="en-US" dirty="0"/>
            </a:br>
            <a:endParaRPr lang="en-US" dirty="0"/>
          </a:p>
        </p:txBody>
      </p:sp>
      <p:sp>
        <p:nvSpPr>
          <p:cNvPr id="3" name="Content Placeholder 2"/>
          <p:cNvSpPr>
            <a:spLocks noGrp="1"/>
          </p:cNvSpPr>
          <p:nvPr>
            <p:ph idx="1"/>
          </p:nvPr>
        </p:nvSpPr>
        <p:spPr>
          <a:xfrm>
            <a:off x="457200" y="1600201"/>
            <a:ext cx="8229600" cy="1972815"/>
          </a:xfrm>
          <a:gradFill>
            <a:gsLst>
              <a:gs pos="58000">
                <a:schemeClr val="accent3">
                  <a:lumMod val="40000"/>
                  <a:lumOff val="60000"/>
                </a:schemeClr>
              </a:gs>
              <a:gs pos="100000">
                <a:srgbClr val="FFFF00"/>
              </a:gs>
              <a:gs pos="0">
                <a:schemeClr val="accent5">
                  <a:lumMod val="60000"/>
                  <a:lumOff val="40000"/>
                </a:schemeClr>
              </a:gs>
            </a:gsLst>
            <a:lin ang="5400000" scaled="1"/>
          </a:gradFill>
        </p:spPr>
        <p:txBody>
          <a:bodyPr>
            <a:normAutofit lnSpcReduction="10000"/>
          </a:bodyPr>
          <a:lstStyle/>
          <a:p>
            <a:pPr algn="just">
              <a:lnSpc>
                <a:spcPct val="150000"/>
              </a:lnSpc>
            </a:pPr>
            <a:r>
              <a:rPr lang="en-US" sz="2000" dirty="0">
                <a:latin typeface="Times New Roman" pitchFamily="18" charset="0"/>
                <a:cs typeface="Times New Roman" pitchFamily="18" charset="0"/>
              </a:rPr>
              <a:t>Further in the proposed architecture, some image compression techniques can be developed to reduce the time taken for notification to reach user as described above.</a:t>
            </a:r>
          </a:p>
          <a:p>
            <a:pPr>
              <a:buNone/>
            </a:pPr>
            <a:r>
              <a:rPr lang="en-US" dirty="0"/>
              <a:t> </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58000">
              <a:schemeClr val="accent3">
                <a:lumMod val="40000"/>
                <a:lumOff val="60000"/>
              </a:schemeClr>
            </a:gs>
            <a:gs pos="100000">
              <a:srgbClr val="FFFF00"/>
            </a:gs>
            <a:gs pos="0">
              <a:schemeClr val="accent5">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2428861" y="571480"/>
            <a:ext cx="3011326"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REFERENCES</a:t>
            </a:r>
            <a:endParaRPr lang="en-US" sz="2000" dirty="0"/>
          </a:p>
        </p:txBody>
      </p:sp>
      <p:sp>
        <p:nvSpPr>
          <p:cNvPr id="3" name="Rectangle 2"/>
          <p:cNvSpPr/>
          <p:nvPr/>
        </p:nvSpPr>
        <p:spPr>
          <a:xfrm>
            <a:off x="428596" y="1142984"/>
            <a:ext cx="8429684" cy="4801314"/>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M. De </a:t>
            </a:r>
            <a:r>
              <a:rPr lang="en-US" dirty="0" err="1">
                <a:latin typeface="Times New Roman" panose="02020603050405020304" pitchFamily="18" charset="0"/>
                <a:cs typeface="Times New Roman" panose="02020603050405020304" pitchFamily="18" charset="0"/>
              </a:rPr>
              <a:t>Clercq</a:t>
            </a:r>
            <a:r>
              <a:rPr lang="en-US" dirty="0">
                <a:latin typeface="Times New Roman" panose="02020603050405020304" pitchFamily="18" charset="0"/>
                <a:cs typeface="Times New Roman" panose="02020603050405020304" pitchFamily="18" charset="0"/>
              </a:rPr>
              <a:t>, A. Vats, and A. Biel, ``Agriculture 4.0: The future of farming technology,'' in Proc. World Government Summit, Dubai, UAE, 2018, pp. 11-13.</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Y. Liu, X. Ma, L. </a:t>
            </a:r>
            <a:r>
              <a:rPr lang="en-US" dirty="0" err="1">
                <a:latin typeface="Times New Roman" panose="02020603050405020304" pitchFamily="18" charset="0"/>
                <a:cs typeface="Times New Roman" panose="02020603050405020304" pitchFamily="18" charset="0"/>
              </a:rPr>
              <a:t>Shu</a:t>
            </a:r>
            <a:r>
              <a:rPr lang="en-US" dirty="0">
                <a:latin typeface="Times New Roman" panose="02020603050405020304" pitchFamily="18" charset="0"/>
                <a:cs typeface="Times New Roman" panose="02020603050405020304" pitchFamily="18" charset="0"/>
              </a:rPr>
              <a:t>, G. P. </a:t>
            </a:r>
            <a:r>
              <a:rPr lang="en-US" dirty="0" err="1">
                <a:latin typeface="Times New Roman" panose="02020603050405020304" pitchFamily="18" charset="0"/>
                <a:cs typeface="Times New Roman" panose="02020603050405020304" pitchFamily="18" charset="0"/>
              </a:rPr>
              <a:t>Hancke</a:t>
            </a:r>
            <a:r>
              <a:rPr lang="en-US" dirty="0">
                <a:latin typeface="Times New Roman" panose="02020603050405020304" pitchFamily="18" charset="0"/>
                <a:cs typeface="Times New Roman" panose="02020603050405020304" pitchFamily="18" charset="0"/>
              </a:rPr>
              <a:t>, and A. M. Abu-Mahfouz, ``From industry 4.0 to agriculture 4.0: Current status, enabling technologies, and research challenges,'' IEEE Trans. Ind. </a:t>
            </a:r>
            <a:r>
              <a:rPr lang="en-US" dirty="0" err="1">
                <a:latin typeface="Times New Roman" panose="02020603050405020304" pitchFamily="18" charset="0"/>
                <a:cs typeface="Times New Roman" panose="02020603050405020304" pitchFamily="18" charset="0"/>
              </a:rPr>
              <a:t>Informat</a:t>
            </a:r>
            <a:r>
              <a:rPr lang="en-US" dirty="0">
                <a:latin typeface="Times New Roman" panose="02020603050405020304" pitchFamily="18" charset="0"/>
                <a:cs typeface="Times New Roman" panose="02020603050405020304" pitchFamily="18" charset="0"/>
              </a:rPr>
              <a:t>., vol. 17, no. 6, pp. 43224334, Jun. 2021.</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M. S. </a:t>
            </a:r>
            <a:r>
              <a:rPr lang="en-US" dirty="0" err="1">
                <a:latin typeface="Times New Roman" panose="02020603050405020304" pitchFamily="18" charset="0"/>
                <a:cs typeface="Times New Roman" panose="02020603050405020304" pitchFamily="18" charset="0"/>
              </a:rPr>
              <a:t>Farooq</a:t>
            </a:r>
            <a:r>
              <a:rPr lang="en-US" dirty="0">
                <a:latin typeface="Times New Roman" panose="02020603050405020304" pitchFamily="18" charset="0"/>
                <a:cs typeface="Times New Roman" panose="02020603050405020304" pitchFamily="18" charset="0"/>
              </a:rPr>
              <a:t>, S. </a:t>
            </a:r>
            <a:r>
              <a:rPr lang="en-US" dirty="0" err="1">
                <a:latin typeface="Times New Roman" panose="02020603050405020304" pitchFamily="18" charset="0"/>
                <a:cs typeface="Times New Roman" panose="02020603050405020304" pitchFamily="18" charset="0"/>
              </a:rPr>
              <a:t>Riaz</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Abid</a:t>
            </a:r>
            <a:r>
              <a:rPr lang="en-US" dirty="0">
                <a:latin typeface="Times New Roman" panose="02020603050405020304" pitchFamily="18" charset="0"/>
                <a:cs typeface="Times New Roman" panose="02020603050405020304" pitchFamily="18" charset="0"/>
              </a:rPr>
              <a:t>, K. </a:t>
            </a:r>
            <a:r>
              <a:rPr lang="en-US" dirty="0" err="1">
                <a:latin typeface="Times New Roman" panose="02020603050405020304" pitchFamily="18" charset="0"/>
                <a:cs typeface="Times New Roman" panose="02020603050405020304" pitchFamily="18" charset="0"/>
              </a:rPr>
              <a:t>Abid</a:t>
            </a:r>
            <a:r>
              <a:rPr lang="en-US" dirty="0">
                <a:latin typeface="Times New Roman" panose="02020603050405020304" pitchFamily="18" charset="0"/>
                <a:cs typeface="Times New Roman" panose="02020603050405020304" pitchFamily="18" charset="0"/>
              </a:rPr>
              <a:t>, and M. A. </a:t>
            </a:r>
            <a:r>
              <a:rPr lang="en-US" dirty="0" err="1">
                <a:latin typeface="Times New Roman" panose="02020603050405020304" pitchFamily="18" charset="0"/>
                <a:cs typeface="Times New Roman" panose="02020603050405020304" pitchFamily="18" charset="0"/>
              </a:rPr>
              <a:t>Naeem</a:t>
            </a:r>
            <a:r>
              <a:rPr lang="en-US" dirty="0">
                <a:latin typeface="Times New Roman" panose="02020603050405020304" pitchFamily="18" charset="0"/>
                <a:cs typeface="Times New Roman" panose="02020603050405020304" pitchFamily="18" charset="0"/>
              </a:rPr>
              <a:t>, ``A survey on the role of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in agriculture for the implementation of smart farming,‘’ IEEE Access, vol. 7, pp. 156237-56271, 2019.</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[4] K. Kirkpatrick, ``</a:t>
            </a:r>
            <a:r>
              <a:rPr lang="en-US" dirty="0" err="1">
                <a:latin typeface="Times New Roman" panose="02020603050405020304" pitchFamily="18" charset="0"/>
                <a:cs typeface="Times New Roman" panose="02020603050405020304" pitchFamily="18" charset="0"/>
              </a:rPr>
              <a:t>Technologizing</a:t>
            </a:r>
            <a:r>
              <a:rPr lang="en-US" dirty="0">
                <a:latin typeface="Times New Roman" panose="02020603050405020304" pitchFamily="18" charset="0"/>
                <a:cs typeface="Times New Roman" panose="02020603050405020304" pitchFamily="18" charset="0"/>
              </a:rPr>
              <a:t> agriculture,'' </a:t>
            </a:r>
            <a:r>
              <a:rPr lang="en-US" dirty="0" err="1">
                <a:latin typeface="Times New Roman" panose="02020603050405020304" pitchFamily="18" charset="0"/>
                <a:cs typeface="Times New Roman" panose="02020603050405020304" pitchFamily="18" charset="0"/>
              </a:rPr>
              <a:t>Commun</a:t>
            </a:r>
            <a:r>
              <a:rPr lang="en-US" dirty="0">
                <a:latin typeface="Times New Roman" panose="02020603050405020304" pitchFamily="18" charset="0"/>
                <a:cs typeface="Times New Roman" panose="02020603050405020304" pitchFamily="18" charset="0"/>
              </a:rPr>
              <a:t>. ACM, vol. 62, no. 2, pp. 1416, Jan. 2019.</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[5] A. </a:t>
            </a:r>
            <a:r>
              <a:rPr lang="en-US" dirty="0" err="1">
                <a:latin typeface="Times New Roman" panose="02020603050405020304" pitchFamily="18" charset="0"/>
                <a:cs typeface="Times New Roman" panose="02020603050405020304" pitchFamily="18" charset="0"/>
              </a:rPr>
              <a:t>Farooq</a:t>
            </a:r>
            <a:r>
              <a:rPr lang="en-US" dirty="0">
                <a:latin typeface="Times New Roman" panose="02020603050405020304" pitchFamily="18" charset="0"/>
                <a:cs typeface="Times New Roman" panose="02020603050405020304" pitchFamily="18" charset="0"/>
              </a:rPr>
              <a:t>, J. </a:t>
            </a:r>
            <a:r>
              <a:rPr lang="en-US" dirty="0" err="1">
                <a:latin typeface="Times New Roman" panose="02020603050405020304" pitchFamily="18" charset="0"/>
                <a:cs typeface="Times New Roman" panose="02020603050405020304" pitchFamily="18" charset="0"/>
              </a:rPr>
              <a:t>Hu</a:t>
            </a:r>
            <a:r>
              <a:rPr lang="en-US" dirty="0">
                <a:latin typeface="Times New Roman" panose="02020603050405020304" pitchFamily="18" charset="0"/>
                <a:cs typeface="Times New Roman" panose="02020603050405020304" pitchFamily="18" charset="0"/>
              </a:rPr>
              <a:t>, and X. </a:t>
            </a:r>
            <a:r>
              <a:rPr lang="en-US" dirty="0" err="1">
                <a:latin typeface="Times New Roman" panose="02020603050405020304" pitchFamily="18" charset="0"/>
                <a:cs typeface="Times New Roman" panose="02020603050405020304" pitchFamily="18" charset="0"/>
              </a:rPr>
              <a:t>Jia</a:t>
            </a:r>
            <a:r>
              <a:rPr lang="en-US" dirty="0">
                <a:latin typeface="Times New Roman" panose="02020603050405020304" pitchFamily="18" charset="0"/>
                <a:cs typeface="Times New Roman" panose="02020603050405020304" pitchFamily="18" charset="0"/>
              </a:rPr>
              <a:t>, ``Analysis of spectral bands and spatial resolutions for weed classification via deep </a:t>
            </a:r>
            <a:r>
              <a:rPr lang="en-US" dirty="0" err="1">
                <a:latin typeface="Times New Roman" panose="02020603050405020304" pitchFamily="18" charset="0"/>
                <a:cs typeface="Times New Roman" panose="02020603050405020304" pitchFamily="18" charset="0"/>
              </a:rPr>
              <a:t>convolutional</a:t>
            </a:r>
            <a:r>
              <a:rPr lang="en-US" dirty="0">
                <a:latin typeface="Times New Roman" panose="02020603050405020304" pitchFamily="18" charset="0"/>
                <a:cs typeface="Times New Roman" panose="02020603050405020304" pitchFamily="18" charset="0"/>
              </a:rPr>
              <a:t> neural network,‘’ IEEE </a:t>
            </a:r>
            <a:r>
              <a:rPr lang="en-US" dirty="0" err="1">
                <a:latin typeface="Times New Roman" panose="02020603050405020304" pitchFamily="18" charset="0"/>
                <a:cs typeface="Times New Roman" panose="02020603050405020304" pitchFamily="18" charset="0"/>
              </a:rPr>
              <a:t>Geosci</a:t>
            </a:r>
            <a:r>
              <a:rPr lang="en-US" dirty="0">
                <a:latin typeface="Times New Roman" panose="02020603050405020304" pitchFamily="18" charset="0"/>
                <a:cs typeface="Times New Roman" panose="02020603050405020304" pitchFamily="18" charset="0"/>
              </a:rPr>
              <a:t>. Remote Sens. </a:t>
            </a:r>
            <a:r>
              <a:rPr lang="en-US" dirty="0" err="1">
                <a:latin typeface="Times New Roman" panose="02020603050405020304" pitchFamily="18" charset="0"/>
                <a:cs typeface="Times New Roman" panose="02020603050405020304" pitchFamily="18" charset="0"/>
              </a:rPr>
              <a:t>Lett</a:t>
            </a:r>
            <a:r>
              <a:rPr lang="en-US" dirty="0">
                <a:latin typeface="Times New Roman" panose="02020603050405020304" pitchFamily="18" charset="0"/>
                <a:cs typeface="Times New Roman" panose="02020603050405020304" pitchFamily="18" charset="0"/>
              </a:rPr>
              <a:t>., vol. 16, no. 2, pp. 183-187, Feb. 2018.</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787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FFFF00"/>
            </a:gs>
            <a:gs pos="82000">
              <a:schemeClr val="accent1">
                <a:lumMod val="45000"/>
                <a:lumOff val="55000"/>
              </a:schemeClr>
            </a:gs>
            <a:gs pos="32000">
              <a:schemeClr val="accent1">
                <a:lumMod val="45000"/>
                <a:lumOff val="55000"/>
              </a:schemeClr>
            </a:gs>
            <a:gs pos="56000">
              <a:srgbClr val="BED0B8"/>
            </a:gs>
            <a:gs pos="11000">
              <a:schemeClr val="accent5"/>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468249" y="908720"/>
            <a:ext cx="2877711" cy="461665"/>
          </a:xfrm>
          <a:prstGeom prst="rect">
            <a:avLst/>
          </a:prstGeom>
          <a:noFill/>
        </p:spPr>
        <p:txBody>
          <a:bodyPr wrap="square" rtlCol="0">
            <a:spAutoFit/>
          </a:bodyPr>
          <a:lstStyle/>
          <a:p>
            <a:r>
              <a:rPr lang="en-US" sz="2400" b="1" dirty="0">
                <a:latin typeface="Palatino Linotype" pitchFamily="18" charset="0"/>
              </a:rPr>
              <a:t>Problem Statement</a:t>
            </a:r>
            <a:endParaRPr lang="en-US" sz="2400" dirty="0"/>
          </a:p>
        </p:txBody>
      </p:sp>
      <p:sp>
        <p:nvSpPr>
          <p:cNvPr id="3" name="Rectangle 2"/>
          <p:cNvSpPr/>
          <p:nvPr/>
        </p:nvSpPr>
        <p:spPr>
          <a:xfrm>
            <a:off x="438691" y="1700808"/>
            <a:ext cx="8286808" cy="3118803"/>
          </a:xfrm>
          <a:prstGeom prst="rect">
            <a:avLst/>
          </a:prstGeom>
          <a:solidFill>
            <a:srgbClr val="FFFF00">
              <a:alpha val="50000"/>
            </a:srgbClr>
          </a:solidFill>
        </p:spPr>
        <p:txBody>
          <a:bodyPr wrap="square">
            <a:spAutoFit/>
          </a:bodyPr>
          <a:lstStyle/>
          <a:p>
            <a:pPr marL="228600" lvl="0" indent="-228600" algn="just">
              <a:lnSpc>
                <a:spcPct val="150000"/>
              </a:lnSpc>
              <a:spcBef>
                <a:spcPts val="1000"/>
              </a:spcBef>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One of the main concerns of today's farmers is protecting crops from domestic and wild animals attacks.</a:t>
            </a:r>
          </a:p>
          <a:p>
            <a:pPr marL="228600" lvl="0" indent="-228600" algn="just">
              <a:lnSpc>
                <a:spcPct val="150000"/>
              </a:lnSpc>
              <a:spcBef>
                <a:spcPts val="1000"/>
              </a:spcBef>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There are different traditional approaches to address this problem which can be lethal (e.g., shooting, trapping) and non-lethal (e.g., scarecrow, chemical repellents, organic substances, mesh, or electric fences).</a:t>
            </a:r>
          </a:p>
          <a:p>
            <a:pPr marL="228600" lvl="0" indent="-228600" algn="just">
              <a:lnSpc>
                <a:spcPct val="150000"/>
              </a:lnSpc>
              <a:spcBef>
                <a:spcPts val="1000"/>
              </a:spcBef>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Very expensive with high maintenance costs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560" y="346646"/>
            <a:ext cx="2304256" cy="778098"/>
          </a:xfrm>
        </p:spPr>
        <p:txBody>
          <a:bodyPr>
            <a:noAutofit/>
          </a:bodyPr>
          <a:lstStyle/>
          <a:p>
            <a:r>
              <a:rPr lang="en-IN" sz="2800" b="1"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611560" y="1124744"/>
            <a:ext cx="8229600" cy="4968552"/>
          </a:xfrm>
          <a:gradFill>
            <a:gsLst>
              <a:gs pos="85000">
                <a:srgbClr val="FFFF00"/>
              </a:gs>
              <a:gs pos="65000">
                <a:srgbClr val="BED0B8"/>
              </a:gs>
              <a:gs pos="17000">
                <a:schemeClr val="accent5">
                  <a:lumMod val="60000"/>
                  <a:lumOff val="40000"/>
                </a:schemeClr>
              </a:gs>
            </a:gsLst>
            <a:lin ang="5400000" scaled="1"/>
          </a:gradFill>
        </p:spPr>
        <p:txBody>
          <a:bodyPr>
            <a:noAutofit/>
          </a:bodyPr>
          <a:lstStyle/>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Agriculture automation has been on the rise leveraging.</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One of the main concerns of today's farmers is protecting crops from wild animals’ attacks.</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Develop a system, that combines AI Computer Vision using FRCNN for detecting and recognizing animal species, and specific ultrasound emission (i.e., different for each species) for repelling them.</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FRCNN model to identify the 90 different animals provided in the data set. Finally, train and test the FRCNN model and visualize the results by plotting the confusion matrix.</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Alert the farmers by sending SMS.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221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stretch>
            <a:fillRect l="-22000" r="-22000"/>
          </a:stretch>
        </a:blipFill>
        <a:effectLst/>
      </p:bgPr>
    </p:bg>
    <p:spTree>
      <p:nvGrpSpPr>
        <p:cNvPr id="1" name=""/>
        <p:cNvGrpSpPr/>
        <p:nvPr/>
      </p:nvGrpSpPr>
      <p:grpSpPr>
        <a:xfrm>
          <a:off x="0" y="0"/>
          <a:ext cx="0" cy="0"/>
          <a:chOff x="0" y="0"/>
          <a:chExt cx="0" cy="0"/>
        </a:xfrm>
      </p:grpSpPr>
      <p:sp>
        <p:nvSpPr>
          <p:cNvPr id="2" name="TextBox 1"/>
          <p:cNvSpPr txBox="1"/>
          <p:nvPr/>
        </p:nvSpPr>
        <p:spPr>
          <a:xfrm>
            <a:off x="2428860" y="214290"/>
            <a:ext cx="457203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LITEREATURE SURVEY</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2340899664"/>
              </p:ext>
            </p:extLst>
          </p:nvPr>
        </p:nvGraphicFramePr>
        <p:xfrm>
          <a:off x="285720" y="928670"/>
          <a:ext cx="8429683" cy="5486400"/>
        </p:xfrm>
        <a:graphic>
          <a:graphicData uri="http://schemas.openxmlformats.org/drawingml/2006/table">
            <a:tbl>
              <a:tblPr firstRow="1" bandRow="1">
                <a:tableStyleId>{F5AB1C69-6EDB-4FF4-983F-18BD219EF322}</a:tableStyleId>
              </a:tblPr>
              <a:tblGrid>
                <a:gridCol w="600379">
                  <a:extLst>
                    <a:ext uri="{9D8B030D-6E8A-4147-A177-3AD203B41FA5}">
                      <a16:colId xmlns:a16="http://schemas.microsoft.com/office/drawing/2014/main" val="20000"/>
                    </a:ext>
                  </a:extLst>
                </a:gridCol>
                <a:gridCol w="1764565">
                  <a:extLst>
                    <a:ext uri="{9D8B030D-6E8A-4147-A177-3AD203B41FA5}">
                      <a16:colId xmlns:a16="http://schemas.microsoft.com/office/drawing/2014/main" val="20001"/>
                    </a:ext>
                  </a:extLst>
                </a:gridCol>
                <a:gridCol w="1590851">
                  <a:extLst>
                    <a:ext uri="{9D8B030D-6E8A-4147-A177-3AD203B41FA5}">
                      <a16:colId xmlns:a16="http://schemas.microsoft.com/office/drawing/2014/main" val="20002"/>
                    </a:ext>
                  </a:extLst>
                </a:gridCol>
                <a:gridCol w="1663994">
                  <a:extLst>
                    <a:ext uri="{9D8B030D-6E8A-4147-A177-3AD203B41FA5}">
                      <a16:colId xmlns:a16="http://schemas.microsoft.com/office/drawing/2014/main" val="20003"/>
                    </a:ext>
                  </a:extLst>
                </a:gridCol>
                <a:gridCol w="1404947">
                  <a:extLst>
                    <a:ext uri="{9D8B030D-6E8A-4147-A177-3AD203B41FA5}">
                      <a16:colId xmlns:a16="http://schemas.microsoft.com/office/drawing/2014/main" val="20004"/>
                    </a:ext>
                  </a:extLst>
                </a:gridCol>
                <a:gridCol w="1404947">
                  <a:extLst>
                    <a:ext uri="{9D8B030D-6E8A-4147-A177-3AD203B41FA5}">
                      <a16:colId xmlns:a16="http://schemas.microsoft.com/office/drawing/2014/main" val="20005"/>
                    </a:ext>
                  </a:extLst>
                </a:gridCol>
              </a:tblGrid>
              <a:tr h="278399">
                <a:tc>
                  <a:txBody>
                    <a:bodyPr/>
                    <a:lstStyle/>
                    <a:p>
                      <a:pPr algn="ctr"/>
                      <a:r>
                        <a:rPr lang="en-US" dirty="0">
                          <a:solidFill>
                            <a:schemeClr val="tx1"/>
                          </a:solidFill>
                          <a:latin typeface="Times New Roman" panose="02020603050405020304" pitchFamily="18" charset="0"/>
                          <a:cs typeface="Times New Roman" panose="02020603050405020304" pitchFamily="18" charset="0"/>
                        </a:rPr>
                        <a:t>Year</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Title</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Author</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Methods/Overview</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Merits </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Demerits</a:t>
                      </a:r>
                      <a:endParaRPr lang="en-IN"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cs typeface="Times New Roman" panose="02020603050405020304" pitchFamily="18" charset="0"/>
                        </a:rPr>
                        <a:t>2021</a:t>
                      </a:r>
                      <a:endParaRPr lang="en-IN" dirty="0">
                        <a:latin typeface="Times New Roman" panose="02020603050405020304" pitchFamily="18" charset="0"/>
                        <a:cs typeface="Times New Roman" panose="02020603050405020304" pitchFamily="18" charset="0"/>
                      </a:endParaRPr>
                    </a:p>
                  </a:txBody>
                  <a:tcPr>
                    <a:gradFill>
                      <a:gsLst>
                        <a:gs pos="85000">
                          <a:srgbClr val="FFFF00"/>
                        </a:gs>
                        <a:gs pos="65000">
                          <a:srgbClr val="BED0B8"/>
                        </a:gs>
                        <a:gs pos="19000">
                          <a:schemeClr val="accent5">
                            <a:lumMod val="60000"/>
                            <a:lumOff val="40000"/>
                          </a:schemeClr>
                        </a:gs>
                      </a:gsLst>
                      <a:lin ang="5400000" scaled="1"/>
                    </a:gradFill>
                  </a:tcPr>
                </a:tc>
                <a:tc>
                  <a:txBody>
                    <a:bodyPr/>
                    <a:lstStyle/>
                    <a:p>
                      <a:r>
                        <a:rPr lang="en-US" dirty="0">
                          <a:latin typeface="Times New Roman" panose="02020603050405020304" pitchFamily="18" charset="0"/>
                          <a:cs typeface="Times New Roman" panose="02020603050405020304" pitchFamily="18" charset="0"/>
                        </a:rPr>
                        <a:t>Monitoring the Movements of Wild Animals and Alert System using Deep Learning Algorithm</a:t>
                      </a:r>
                      <a:endParaRPr lang="en-IN" dirty="0">
                        <a:latin typeface="Times New Roman" panose="02020603050405020304" pitchFamily="18" charset="0"/>
                        <a:cs typeface="Times New Roman" panose="02020603050405020304" pitchFamily="18" charset="0"/>
                      </a:endParaRPr>
                    </a:p>
                  </a:txBody>
                  <a:tcPr>
                    <a:gradFill>
                      <a:gsLst>
                        <a:gs pos="96000">
                          <a:srgbClr val="FFFF00"/>
                        </a:gs>
                        <a:gs pos="34000">
                          <a:srgbClr val="BED0B8"/>
                        </a:gs>
                        <a:gs pos="19000">
                          <a:schemeClr val="accent5">
                            <a:lumMod val="60000"/>
                            <a:lumOff val="40000"/>
                          </a:schemeClr>
                        </a:gs>
                      </a:gsLst>
                      <a:lin ang="5400000" scaled="1"/>
                    </a:gradFill>
                  </a:tcPr>
                </a:tc>
                <a:tc>
                  <a:txBody>
                    <a:bodyPr/>
                    <a:lstStyle/>
                    <a:p>
                      <a:r>
                        <a:rPr lang="en-IN" dirty="0">
                          <a:latin typeface="Times New Roman" panose="02020603050405020304" pitchFamily="18" charset="0"/>
                          <a:cs typeface="Times New Roman" panose="02020603050405020304" pitchFamily="18" charset="0"/>
                        </a:rPr>
                        <a:t>Y A </a:t>
                      </a:r>
                      <a:r>
                        <a:rPr lang="en-IN" dirty="0" err="1">
                          <a:latin typeface="Times New Roman" panose="02020603050405020304" pitchFamily="18" charset="0"/>
                          <a:cs typeface="Times New Roman" panose="02020603050405020304" pitchFamily="18" charset="0"/>
                        </a:rPr>
                        <a:t>Roopashree</a:t>
                      </a:r>
                      <a:r>
                        <a:rPr lang="en-IN" dirty="0">
                          <a:latin typeface="Times New Roman" panose="02020603050405020304" pitchFamily="18" charset="0"/>
                          <a:cs typeface="Times New Roman" panose="02020603050405020304" pitchFamily="18" charset="0"/>
                        </a:rPr>
                        <a:t>; M Bhoomika; R Priyanka; K </a:t>
                      </a:r>
                      <a:r>
                        <a:rPr lang="en-IN" dirty="0" err="1">
                          <a:latin typeface="Times New Roman" panose="02020603050405020304" pitchFamily="18" charset="0"/>
                          <a:cs typeface="Times New Roman" panose="02020603050405020304" pitchFamily="18" charset="0"/>
                        </a:rPr>
                        <a:t>Nisarga</a:t>
                      </a:r>
                      <a:r>
                        <a:rPr lang="en-IN" dirty="0">
                          <a:latin typeface="Times New Roman" panose="02020603050405020304" pitchFamily="18" charset="0"/>
                          <a:cs typeface="Times New Roman" panose="02020603050405020304" pitchFamily="18" charset="0"/>
                        </a:rPr>
                        <a:t>; Sagarika Behera</a:t>
                      </a:r>
                    </a:p>
                  </a:txBody>
                  <a:tcPr>
                    <a:gradFill>
                      <a:gsLst>
                        <a:gs pos="96000">
                          <a:srgbClr val="FFFF00"/>
                        </a:gs>
                        <a:gs pos="34000">
                          <a:srgbClr val="BED0B8"/>
                        </a:gs>
                        <a:gs pos="17000">
                          <a:schemeClr val="accent5">
                            <a:lumMod val="60000"/>
                            <a:lumOff val="40000"/>
                          </a:schemeClr>
                        </a:gs>
                      </a:gsLst>
                      <a:lin ang="5400000" scaled="1"/>
                    </a:gradFill>
                  </a:tcPr>
                </a:tc>
                <a:tc>
                  <a:txBody>
                    <a:bodyPr/>
                    <a:lstStyle/>
                    <a:p>
                      <a:r>
                        <a:rPr lang="en-US" dirty="0">
                          <a:latin typeface="Times New Roman" panose="02020603050405020304" pitchFamily="18" charset="0"/>
                          <a:cs typeface="Times New Roman" panose="02020603050405020304" pitchFamily="18" charset="0"/>
                        </a:rPr>
                        <a:t>Deep Learning method is used here for animal detection and classification.</a:t>
                      </a:r>
                      <a:endParaRPr lang="en-IN" dirty="0">
                        <a:latin typeface="Times New Roman" panose="02020603050405020304" pitchFamily="18" charset="0"/>
                        <a:cs typeface="Times New Roman" panose="02020603050405020304" pitchFamily="18" charset="0"/>
                      </a:endParaRPr>
                    </a:p>
                  </a:txBody>
                  <a:tcPr>
                    <a:gradFill>
                      <a:gsLst>
                        <a:gs pos="99000">
                          <a:srgbClr val="FFFF00"/>
                        </a:gs>
                        <a:gs pos="39000">
                          <a:srgbClr val="BED0B8"/>
                        </a:gs>
                        <a:gs pos="17000">
                          <a:schemeClr val="accent5">
                            <a:lumMod val="60000"/>
                            <a:lumOff val="40000"/>
                          </a:schemeClr>
                        </a:gs>
                      </a:gsLst>
                      <a:lin ang="5400000" scaled="1"/>
                    </a:gradFill>
                  </a:tcPr>
                </a:tc>
                <a:tc>
                  <a:txBody>
                    <a:bodyPr/>
                    <a:lstStyle/>
                    <a:p>
                      <a:r>
                        <a:rPr lang="en-US" dirty="0">
                          <a:latin typeface="Times New Roman" panose="02020603050405020304" pitchFamily="18" charset="0"/>
                          <a:cs typeface="Times New Roman" panose="02020603050405020304" pitchFamily="18" charset="0"/>
                        </a:rPr>
                        <a:t>Predict Accurately</a:t>
                      </a:r>
                      <a:endParaRPr lang="en-IN" dirty="0">
                        <a:latin typeface="Times New Roman" panose="02020603050405020304" pitchFamily="18" charset="0"/>
                        <a:cs typeface="Times New Roman" panose="02020603050405020304" pitchFamily="18" charset="0"/>
                      </a:endParaRPr>
                    </a:p>
                  </a:txBody>
                  <a:tcPr>
                    <a:gradFill>
                      <a:gsLst>
                        <a:gs pos="100000">
                          <a:srgbClr val="FFFF00"/>
                        </a:gs>
                        <a:gs pos="35000">
                          <a:srgbClr val="BED0B8"/>
                        </a:gs>
                        <a:gs pos="17000">
                          <a:schemeClr val="accent5">
                            <a:lumMod val="60000"/>
                            <a:lumOff val="40000"/>
                          </a:schemeClr>
                        </a:gs>
                      </a:gsLst>
                      <a:lin ang="5400000" scaled="1"/>
                    </a:gradFill>
                  </a:tcPr>
                </a:tc>
                <a:tc>
                  <a:txBody>
                    <a:bodyPr/>
                    <a:lstStyle/>
                    <a:p>
                      <a:r>
                        <a:rPr lang="en-US" dirty="0">
                          <a:latin typeface="Times New Roman" panose="02020603050405020304" pitchFamily="18" charset="0"/>
                          <a:cs typeface="Times New Roman" panose="02020603050405020304" pitchFamily="18" charset="0"/>
                        </a:rPr>
                        <a:t>application trained for two datasets, tiger and elephant.</a:t>
                      </a:r>
                      <a:endParaRPr lang="en-IN" dirty="0">
                        <a:latin typeface="Times New Roman" panose="02020603050405020304" pitchFamily="18" charset="0"/>
                        <a:cs typeface="Times New Roman" panose="02020603050405020304" pitchFamily="18" charset="0"/>
                      </a:endParaRPr>
                    </a:p>
                  </a:txBody>
                  <a:tcPr>
                    <a:gradFill>
                      <a:gsLst>
                        <a:gs pos="93000">
                          <a:srgbClr val="FFFF00"/>
                        </a:gs>
                        <a:gs pos="35000">
                          <a:srgbClr val="BED0B8"/>
                        </a:gs>
                        <a:gs pos="14000">
                          <a:schemeClr val="accent5">
                            <a:lumMod val="60000"/>
                            <a:lumOff val="40000"/>
                          </a:schemeClr>
                        </a:gs>
                      </a:gsLst>
                      <a:lin ang="5400000" scaled="1"/>
                    </a:gradFill>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cs typeface="Times New Roman" panose="02020603050405020304" pitchFamily="18" charset="0"/>
                        </a:rPr>
                        <a:t>2021</a:t>
                      </a:r>
                      <a:endParaRPr lang="en-IN" dirty="0">
                        <a:latin typeface="Times New Roman" panose="02020603050405020304" pitchFamily="18" charset="0"/>
                        <a:cs typeface="Times New Roman" panose="02020603050405020304" pitchFamily="18" charset="0"/>
                      </a:endParaRPr>
                    </a:p>
                  </a:txBody>
                  <a:tcPr>
                    <a:gradFill>
                      <a:gsLst>
                        <a:gs pos="85000">
                          <a:srgbClr val="FFFF00"/>
                        </a:gs>
                        <a:gs pos="65000">
                          <a:srgbClr val="BED0B8"/>
                        </a:gs>
                        <a:gs pos="19000">
                          <a:schemeClr val="accent5">
                            <a:lumMod val="60000"/>
                            <a:lumOff val="40000"/>
                          </a:schemeClr>
                        </a:gs>
                      </a:gsLst>
                      <a:lin ang="5400000" scaled="1"/>
                    </a:gradFill>
                  </a:tcPr>
                </a:tc>
                <a:tc>
                  <a:txBody>
                    <a:bodyPr/>
                    <a:lstStyle/>
                    <a:p>
                      <a:r>
                        <a:rPr lang="en-US" dirty="0" err="1">
                          <a:latin typeface="Times New Roman" panose="02020603050405020304" pitchFamily="18" charset="0"/>
                          <a:cs typeface="Times New Roman" panose="02020603050405020304" pitchFamily="18" charset="0"/>
                        </a:rPr>
                        <a:t>SocialCattle</a:t>
                      </a:r>
                      <a:r>
                        <a:rPr lang="en-US" dirty="0">
                          <a:latin typeface="Times New Roman" panose="02020603050405020304" pitchFamily="18" charset="0"/>
                          <a:cs typeface="Times New Roman" panose="02020603050405020304" pitchFamily="18" charset="0"/>
                        </a:rPr>
                        <a:t>: IoT-based Mastitis Detection and Control through Social Cattle Behavior Sensing in Smart Farms</a:t>
                      </a:r>
                      <a:endParaRPr lang="en-IN" dirty="0">
                        <a:latin typeface="Times New Roman" panose="02020603050405020304" pitchFamily="18" charset="0"/>
                        <a:cs typeface="Times New Roman" panose="02020603050405020304" pitchFamily="18" charset="0"/>
                      </a:endParaRPr>
                    </a:p>
                  </a:txBody>
                  <a:tcPr>
                    <a:gradFill>
                      <a:gsLst>
                        <a:gs pos="93000">
                          <a:srgbClr val="FFFF00"/>
                        </a:gs>
                        <a:gs pos="35000">
                          <a:srgbClr val="BED0B8"/>
                        </a:gs>
                        <a:gs pos="14000">
                          <a:schemeClr val="accent5">
                            <a:lumMod val="60000"/>
                            <a:lumOff val="40000"/>
                          </a:schemeClr>
                        </a:gs>
                      </a:gsLst>
                      <a:lin ang="5400000" scaled="1"/>
                    </a:gradFill>
                  </a:tcPr>
                </a:tc>
                <a:tc>
                  <a:txBody>
                    <a:bodyPr/>
                    <a:lstStyle/>
                    <a:p>
                      <a:r>
                        <a:rPr lang="en-IN" dirty="0" err="1">
                          <a:latin typeface="Times New Roman" panose="02020603050405020304" pitchFamily="18" charset="0"/>
                          <a:cs typeface="Times New Roman" panose="02020603050405020304" pitchFamily="18" charset="0"/>
                        </a:rPr>
                        <a:t>Yunhe</a:t>
                      </a:r>
                      <a:r>
                        <a:rPr lang="en-IN" dirty="0">
                          <a:latin typeface="Times New Roman" panose="02020603050405020304" pitchFamily="18" charset="0"/>
                          <a:cs typeface="Times New Roman" panose="02020603050405020304" pitchFamily="18" charset="0"/>
                        </a:rPr>
                        <a:t> Feng; </a:t>
                      </a:r>
                      <a:r>
                        <a:rPr lang="en-IN" dirty="0" err="1">
                          <a:latin typeface="Times New Roman" panose="02020603050405020304" pitchFamily="18" charset="0"/>
                          <a:cs typeface="Times New Roman" panose="02020603050405020304" pitchFamily="18" charset="0"/>
                        </a:rPr>
                        <a:t>Haoran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Niu</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Fanqi</a:t>
                      </a:r>
                      <a:r>
                        <a:rPr lang="en-IN" dirty="0">
                          <a:latin typeface="Times New Roman" panose="02020603050405020304" pitchFamily="18" charset="0"/>
                          <a:cs typeface="Times New Roman" panose="02020603050405020304" pitchFamily="18" charset="0"/>
                        </a:rPr>
                        <a:t> Wang; Susan Ivey; Jayne Wu; </a:t>
                      </a:r>
                      <a:r>
                        <a:rPr lang="en-IN" dirty="0" err="1">
                          <a:latin typeface="Times New Roman" panose="02020603050405020304" pitchFamily="18" charset="0"/>
                          <a:cs typeface="Times New Roman" panose="02020603050405020304" pitchFamily="18" charset="0"/>
                        </a:rPr>
                        <a:t>Hairong</a:t>
                      </a:r>
                      <a:r>
                        <a:rPr lang="en-IN" dirty="0">
                          <a:latin typeface="Times New Roman" panose="02020603050405020304" pitchFamily="18" charset="0"/>
                          <a:cs typeface="Times New Roman" panose="02020603050405020304" pitchFamily="18" charset="0"/>
                        </a:rPr>
                        <a:t> Qi; Raul Almeida; Shigetoshi Eda; Qing Cao</a:t>
                      </a:r>
                    </a:p>
                  </a:txBody>
                  <a:tcPr>
                    <a:gradFill>
                      <a:gsLst>
                        <a:gs pos="93000">
                          <a:srgbClr val="FFFF00"/>
                        </a:gs>
                        <a:gs pos="35000">
                          <a:srgbClr val="BED0B8"/>
                        </a:gs>
                        <a:gs pos="14000">
                          <a:schemeClr val="accent5">
                            <a:lumMod val="60000"/>
                            <a:lumOff val="40000"/>
                          </a:schemeClr>
                        </a:gs>
                      </a:gsLst>
                      <a:lin ang="5400000" scaled="1"/>
                    </a:gradFill>
                  </a:tcPr>
                </a:tc>
                <a:tc>
                  <a:txBody>
                    <a:bodyPr/>
                    <a:lstStyle/>
                    <a:p>
                      <a:r>
                        <a:rPr lang="en-US" dirty="0">
                          <a:latin typeface="Times New Roman" panose="02020603050405020304" pitchFamily="18" charset="0"/>
                          <a:cs typeface="Times New Roman" panose="02020603050405020304" pitchFamily="18" charset="0"/>
                        </a:rPr>
                        <a:t> To monitor cow social behaviors to deploy portable GPS devices on cows to track their movement trajectories and contacts with each other.</a:t>
                      </a:r>
                      <a:endParaRPr lang="en-IN" dirty="0">
                        <a:latin typeface="Times New Roman" panose="02020603050405020304" pitchFamily="18" charset="0"/>
                        <a:cs typeface="Times New Roman" panose="02020603050405020304" pitchFamily="18" charset="0"/>
                      </a:endParaRPr>
                    </a:p>
                  </a:txBody>
                  <a:tcPr>
                    <a:gradFill>
                      <a:gsLst>
                        <a:gs pos="93000">
                          <a:srgbClr val="FFFF00"/>
                        </a:gs>
                        <a:gs pos="35000">
                          <a:srgbClr val="BED0B8"/>
                        </a:gs>
                        <a:gs pos="14000">
                          <a:schemeClr val="accent5">
                            <a:lumMod val="60000"/>
                            <a:lumOff val="40000"/>
                          </a:schemeClr>
                        </a:gs>
                      </a:gsLst>
                      <a:lin ang="5400000" scaled="1"/>
                    </a:gradFill>
                  </a:tcPr>
                </a:tc>
                <a:tc>
                  <a:txBody>
                    <a:bodyPr/>
                    <a:lstStyle/>
                    <a:p>
                      <a:r>
                        <a:rPr lang="en-US" dirty="0">
                          <a:latin typeface="Times New Roman" panose="02020603050405020304" pitchFamily="18" charset="0"/>
                          <a:cs typeface="Times New Roman" panose="02020603050405020304" pitchFamily="18" charset="0"/>
                        </a:rPr>
                        <a:t>Monitor and track the cow effectively</a:t>
                      </a:r>
                      <a:endParaRPr lang="en-IN" dirty="0">
                        <a:latin typeface="Times New Roman" panose="02020603050405020304" pitchFamily="18" charset="0"/>
                        <a:cs typeface="Times New Roman" panose="02020603050405020304" pitchFamily="18" charset="0"/>
                      </a:endParaRPr>
                    </a:p>
                  </a:txBody>
                  <a:tcPr>
                    <a:gradFill>
                      <a:gsLst>
                        <a:gs pos="93000">
                          <a:srgbClr val="FFFF00"/>
                        </a:gs>
                        <a:gs pos="35000">
                          <a:srgbClr val="BED0B8"/>
                        </a:gs>
                        <a:gs pos="14000">
                          <a:schemeClr val="accent5">
                            <a:lumMod val="60000"/>
                            <a:lumOff val="40000"/>
                          </a:schemeClr>
                        </a:gs>
                      </a:gsLst>
                      <a:lin ang="5400000" scaled="1"/>
                    </a:gradFill>
                  </a:tcPr>
                </a:tc>
                <a:tc>
                  <a:txBody>
                    <a:bodyPr/>
                    <a:lstStyle/>
                    <a:p>
                      <a:r>
                        <a:rPr lang="en-US" dirty="0">
                          <a:latin typeface="Times New Roman" panose="02020603050405020304" pitchFamily="18" charset="0"/>
                          <a:cs typeface="Times New Roman" panose="02020603050405020304" pitchFamily="18" charset="0"/>
                        </a:rPr>
                        <a:t>Predict cows only</a:t>
                      </a:r>
                      <a:endParaRPr lang="en-IN" dirty="0">
                        <a:latin typeface="Times New Roman" panose="02020603050405020304" pitchFamily="18" charset="0"/>
                        <a:cs typeface="Times New Roman" panose="02020603050405020304" pitchFamily="18" charset="0"/>
                      </a:endParaRPr>
                    </a:p>
                  </a:txBody>
                  <a:tcPr>
                    <a:gradFill>
                      <a:gsLst>
                        <a:gs pos="93000">
                          <a:srgbClr val="FFFF00"/>
                        </a:gs>
                        <a:gs pos="35000">
                          <a:srgbClr val="BED0B8"/>
                        </a:gs>
                        <a:gs pos="14000">
                          <a:schemeClr val="accent5">
                            <a:lumMod val="60000"/>
                            <a:lumOff val="40000"/>
                          </a:schemeClr>
                        </a:gs>
                      </a:gsLst>
                      <a:lin ang="5400000" scaled="1"/>
                    </a:gra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0000"/>
            <a:lum/>
          </a:blip>
          <a:srcRect/>
          <a:stretch>
            <a:fillRect l="-6000" r="-6000"/>
          </a:stretch>
        </a:blip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6736587"/>
              </p:ext>
            </p:extLst>
          </p:nvPr>
        </p:nvGraphicFramePr>
        <p:xfrm>
          <a:off x="428595" y="332656"/>
          <a:ext cx="8286809" cy="2466339"/>
        </p:xfrm>
        <a:graphic>
          <a:graphicData uri="http://schemas.openxmlformats.org/drawingml/2006/table">
            <a:tbl>
              <a:tblPr firstRow="1" bandRow="1">
                <a:tableStyleId>{F5AB1C69-6EDB-4FF4-983F-18BD219EF322}</a:tableStyleId>
              </a:tblPr>
              <a:tblGrid>
                <a:gridCol w="590204">
                  <a:extLst>
                    <a:ext uri="{9D8B030D-6E8A-4147-A177-3AD203B41FA5}">
                      <a16:colId xmlns:a16="http://schemas.microsoft.com/office/drawing/2014/main" val="20000"/>
                    </a:ext>
                  </a:extLst>
                </a:gridCol>
                <a:gridCol w="1572876">
                  <a:extLst>
                    <a:ext uri="{9D8B030D-6E8A-4147-A177-3AD203B41FA5}">
                      <a16:colId xmlns:a16="http://schemas.microsoft.com/office/drawing/2014/main" val="20001"/>
                    </a:ext>
                  </a:extLst>
                </a:gridCol>
                <a:gridCol w="1554899">
                  <a:extLst>
                    <a:ext uri="{9D8B030D-6E8A-4147-A177-3AD203B41FA5}">
                      <a16:colId xmlns:a16="http://schemas.microsoft.com/office/drawing/2014/main" val="20002"/>
                    </a:ext>
                  </a:extLst>
                </a:gridCol>
                <a:gridCol w="1806560">
                  <a:extLst>
                    <a:ext uri="{9D8B030D-6E8A-4147-A177-3AD203B41FA5}">
                      <a16:colId xmlns:a16="http://schemas.microsoft.com/office/drawing/2014/main" val="20003"/>
                    </a:ext>
                  </a:extLst>
                </a:gridCol>
                <a:gridCol w="1381135">
                  <a:extLst>
                    <a:ext uri="{9D8B030D-6E8A-4147-A177-3AD203B41FA5}">
                      <a16:colId xmlns:a16="http://schemas.microsoft.com/office/drawing/2014/main" val="20004"/>
                    </a:ext>
                  </a:extLst>
                </a:gridCol>
                <a:gridCol w="1381135">
                  <a:extLst>
                    <a:ext uri="{9D8B030D-6E8A-4147-A177-3AD203B41FA5}">
                      <a16:colId xmlns:a16="http://schemas.microsoft.com/office/drawing/2014/main" val="20005"/>
                    </a:ext>
                  </a:extLst>
                </a:gridCol>
              </a:tblGrid>
              <a:tr h="271779">
                <a:tc>
                  <a:txBody>
                    <a:bodyPr/>
                    <a:lstStyle/>
                    <a:p>
                      <a:pPr algn="ctr"/>
                      <a:r>
                        <a:rPr lang="en-US" sz="1000" dirty="0">
                          <a:latin typeface="Times New Roman" panose="02020603050405020304" pitchFamily="18" charset="0"/>
                          <a:cs typeface="Times New Roman" panose="02020603050405020304" pitchFamily="18" charset="0"/>
                        </a:rPr>
                        <a:t>Year</a:t>
                      </a:r>
                      <a:endParaRPr lang="en-IN" sz="1000" dirty="0">
                        <a:latin typeface="Times New Roman" panose="02020603050405020304" pitchFamily="18" charset="0"/>
                        <a:cs typeface="Times New Roman" panose="02020603050405020304" pitchFamily="18" charset="0"/>
                      </a:endParaRPr>
                    </a:p>
                  </a:txBody>
                  <a:tcPr/>
                </a:tc>
                <a:tc>
                  <a:txBody>
                    <a:bodyPr/>
                    <a:lstStyle/>
                    <a:p>
                      <a:pPr algn="ctr"/>
                      <a:r>
                        <a:rPr lang="en-US" sz="1000" dirty="0">
                          <a:latin typeface="Times New Roman" panose="02020603050405020304" pitchFamily="18" charset="0"/>
                          <a:cs typeface="Times New Roman" panose="02020603050405020304" pitchFamily="18" charset="0"/>
                        </a:rPr>
                        <a:t>Title</a:t>
                      </a:r>
                      <a:endParaRPr lang="en-IN" sz="1000" dirty="0">
                        <a:latin typeface="Times New Roman" panose="02020603050405020304" pitchFamily="18" charset="0"/>
                        <a:cs typeface="Times New Roman" panose="02020603050405020304" pitchFamily="18" charset="0"/>
                      </a:endParaRPr>
                    </a:p>
                  </a:txBody>
                  <a:tcPr/>
                </a:tc>
                <a:tc>
                  <a:txBody>
                    <a:bodyPr/>
                    <a:lstStyle/>
                    <a:p>
                      <a:pPr algn="ctr"/>
                      <a:r>
                        <a:rPr lang="en-US" sz="1000" dirty="0">
                          <a:latin typeface="Times New Roman" panose="02020603050405020304" pitchFamily="18" charset="0"/>
                          <a:cs typeface="Times New Roman" panose="02020603050405020304" pitchFamily="18" charset="0"/>
                        </a:rPr>
                        <a:t>Author</a:t>
                      </a:r>
                      <a:endParaRPr lang="en-IN" sz="1000" dirty="0">
                        <a:latin typeface="Times New Roman" panose="02020603050405020304" pitchFamily="18" charset="0"/>
                        <a:cs typeface="Times New Roman" panose="02020603050405020304" pitchFamily="18" charset="0"/>
                      </a:endParaRPr>
                    </a:p>
                  </a:txBody>
                  <a:tcPr/>
                </a:tc>
                <a:tc>
                  <a:txBody>
                    <a:bodyPr/>
                    <a:lstStyle/>
                    <a:p>
                      <a:pPr algn="ctr"/>
                      <a:r>
                        <a:rPr lang="en-US" sz="1000" dirty="0">
                          <a:latin typeface="Times New Roman" panose="02020603050405020304" pitchFamily="18" charset="0"/>
                          <a:cs typeface="Times New Roman" panose="02020603050405020304" pitchFamily="18" charset="0"/>
                        </a:rPr>
                        <a:t>Methods/Overview</a:t>
                      </a:r>
                      <a:endParaRPr lang="en-IN" sz="1000" dirty="0">
                        <a:latin typeface="Times New Roman" panose="02020603050405020304" pitchFamily="18" charset="0"/>
                        <a:cs typeface="Times New Roman" panose="02020603050405020304" pitchFamily="18" charset="0"/>
                      </a:endParaRPr>
                    </a:p>
                  </a:txBody>
                  <a:tcPr/>
                </a:tc>
                <a:tc>
                  <a:txBody>
                    <a:bodyPr/>
                    <a:lstStyle/>
                    <a:p>
                      <a:pPr algn="ctr"/>
                      <a:r>
                        <a:rPr lang="en-US" sz="1000" dirty="0">
                          <a:latin typeface="Times New Roman" panose="02020603050405020304" pitchFamily="18" charset="0"/>
                          <a:cs typeface="Times New Roman" panose="02020603050405020304" pitchFamily="18" charset="0"/>
                        </a:rPr>
                        <a:t>Merits </a:t>
                      </a:r>
                      <a:endParaRPr lang="en-IN" sz="1000" dirty="0">
                        <a:latin typeface="Times New Roman" panose="02020603050405020304" pitchFamily="18" charset="0"/>
                        <a:cs typeface="Times New Roman" panose="02020603050405020304" pitchFamily="18" charset="0"/>
                      </a:endParaRPr>
                    </a:p>
                  </a:txBody>
                  <a:tcPr/>
                </a:tc>
                <a:tc>
                  <a:txBody>
                    <a:bodyPr/>
                    <a:lstStyle/>
                    <a:p>
                      <a:pPr algn="ctr"/>
                      <a:r>
                        <a:rPr lang="en-US" sz="1000" dirty="0">
                          <a:latin typeface="Times New Roman" panose="02020603050405020304" pitchFamily="18" charset="0"/>
                          <a:cs typeface="Times New Roman" panose="02020603050405020304" pitchFamily="18" charset="0"/>
                        </a:rPr>
                        <a:t>Demerits</a:t>
                      </a:r>
                      <a:endParaRPr lang="en-IN" sz="1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829639">
                <a:tc>
                  <a:txBody>
                    <a:bodyPr/>
                    <a:lstStyle/>
                    <a:p>
                      <a:r>
                        <a:rPr lang="en-US" sz="1600" dirty="0">
                          <a:latin typeface="Times New Roman" pitchFamily="18" charset="0"/>
                          <a:cs typeface="Times New Roman" pitchFamily="18" charset="0"/>
                        </a:rPr>
                        <a:t>2021</a:t>
                      </a:r>
                      <a:endParaRPr lang="en-IN" sz="1600" dirty="0">
                        <a:latin typeface="Times New Roman" pitchFamily="18" charset="0"/>
                        <a:cs typeface="Times New Roman" pitchFamily="18" charset="0"/>
                      </a:endParaRPr>
                    </a:p>
                  </a:txBody>
                  <a:tcPr>
                    <a:gradFill>
                      <a:gsLst>
                        <a:gs pos="36000">
                          <a:schemeClr val="accent3">
                            <a:lumMod val="40000"/>
                            <a:lumOff val="60000"/>
                          </a:schemeClr>
                        </a:gs>
                        <a:gs pos="17000">
                          <a:schemeClr val="accent5">
                            <a:lumMod val="60000"/>
                            <a:lumOff val="40000"/>
                          </a:schemeClr>
                        </a:gs>
                        <a:gs pos="100000">
                          <a:srgbClr val="FFFF00"/>
                        </a:gs>
                        <a:gs pos="100000">
                          <a:schemeClr val="accent1">
                            <a:lumMod val="45000"/>
                            <a:lumOff val="55000"/>
                          </a:schemeClr>
                        </a:gs>
                        <a:gs pos="100000">
                          <a:schemeClr val="accent1">
                            <a:lumMod val="45000"/>
                            <a:lumOff val="55000"/>
                          </a:schemeClr>
                        </a:gs>
                        <a:gs pos="97000">
                          <a:srgbClr val="FFFF00"/>
                        </a:gs>
                      </a:gsLst>
                      <a:lin ang="5400000" scaled="1"/>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latin typeface="Times New Roman" pitchFamily="18" charset="0"/>
                          <a:ea typeface="+mn-ea"/>
                          <a:cs typeface="Times New Roman" pitchFamily="18" charset="0"/>
                        </a:rPr>
                        <a:t>Workflow and </a:t>
                      </a:r>
                      <a:r>
                        <a:rPr lang="en-IN" sz="1600" b="0" kern="1200" dirty="0" err="1">
                          <a:solidFill>
                            <a:schemeClr val="dk1"/>
                          </a:solidFill>
                          <a:latin typeface="Times New Roman" pitchFamily="18" charset="0"/>
                          <a:ea typeface="+mn-ea"/>
                          <a:cs typeface="Times New Roman" pitchFamily="18" charset="0"/>
                        </a:rPr>
                        <a:t>convolutional</a:t>
                      </a:r>
                      <a:r>
                        <a:rPr lang="en-IN" sz="1600" b="0" kern="1200" dirty="0">
                          <a:solidFill>
                            <a:schemeClr val="dk1"/>
                          </a:solidFill>
                          <a:latin typeface="Times New Roman" pitchFamily="18" charset="0"/>
                          <a:ea typeface="+mn-ea"/>
                          <a:cs typeface="Times New Roman" pitchFamily="18" charset="0"/>
                        </a:rPr>
                        <a:t> neural network for automated identification of animal sounds</a:t>
                      </a:r>
                      <a:endParaRPr lang="en-US" sz="1600" b="0" dirty="0">
                        <a:latin typeface="Times New Roman" pitchFamily="18" charset="0"/>
                        <a:cs typeface="Times New Roman" pitchFamily="18" charset="0"/>
                      </a:endParaRPr>
                    </a:p>
                    <a:p>
                      <a:endParaRPr lang="en-IN" sz="1000" dirty="0">
                        <a:latin typeface="Times New Roman" pitchFamily="18" charset="0"/>
                        <a:cs typeface="Times New Roman" pitchFamily="18" charset="0"/>
                      </a:endParaRPr>
                    </a:p>
                  </a:txBody>
                  <a:tcPr>
                    <a:gradFill>
                      <a:gsLst>
                        <a:gs pos="36000">
                          <a:schemeClr val="accent3">
                            <a:lumMod val="40000"/>
                            <a:lumOff val="60000"/>
                          </a:schemeClr>
                        </a:gs>
                        <a:gs pos="17000">
                          <a:schemeClr val="accent5">
                            <a:lumMod val="60000"/>
                            <a:lumOff val="40000"/>
                          </a:schemeClr>
                        </a:gs>
                        <a:gs pos="100000">
                          <a:srgbClr val="FFFF00"/>
                        </a:gs>
                        <a:gs pos="100000">
                          <a:schemeClr val="accent1">
                            <a:lumMod val="45000"/>
                            <a:lumOff val="55000"/>
                          </a:schemeClr>
                        </a:gs>
                        <a:gs pos="100000">
                          <a:schemeClr val="accent1">
                            <a:lumMod val="45000"/>
                            <a:lumOff val="55000"/>
                          </a:schemeClr>
                        </a:gs>
                        <a:gs pos="97000">
                          <a:srgbClr val="FFFF00"/>
                        </a:gs>
                      </a:gsLst>
                      <a:lin ang="5400000" scaled="1"/>
                    </a:gradFill>
                  </a:tcPr>
                </a:tc>
                <a:tc>
                  <a:txBody>
                    <a:bodyPr/>
                    <a:lstStyle/>
                    <a:p>
                      <a:r>
                        <a:rPr lang="en-IN" sz="2000" u="none" strike="noStrike" kern="1200" dirty="0">
                          <a:solidFill>
                            <a:schemeClr val="dk1"/>
                          </a:solidFill>
                          <a:latin typeface="Times New Roman" pitchFamily="18" charset="0"/>
                          <a:ea typeface="+mn-ea"/>
                          <a:cs typeface="Times New Roman" pitchFamily="18" charset="0"/>
                          <a:hlinkClick r:id="rId3"/>
                        </a:rPr>
                        <a:t>Zachary </a:t>
                      </a:r>
                      <a:r>
                        <a:rPr lang="en-IN" sz="2000" u="none" strike="noStrike" kern="1200" dirty="0" err="1">
                          <a:solidFill>
                            <a:schemeClr val="dk1"/>
                          </a:solidFill>
                          <a:latin typeface="Times New Roman" pitchFamily="18" charset="0"/>
                          <a:ea typeface="+mn-ea"/>
                          <a:cs typeface="Times New Roman" pitchFamily="18" charset="0"/>
                          <a:hlinkClick r:id="rId3"/>
                        </a:rPr>
                        <a:t>J.Ruff</a:t>
                      </a:r>
                      <a:r>
                        <a:rPr lang="en-IN" sz="2000" u="sng" kern="1200" dirty="0">
                          <a:solidFill>
                            <a:schemeClr val="dk1"/>
                          </a:solidFill>
                          <a:latin typeface="Times New Roman" pitchFamily="18" charset="0"/>
                          <a:ea typeface="+mn-ea"/>
                          <a:cs typeface="Times New Roman" pitchFamily="18" charset="0"/>
                        </a:rPr>
                        <a:t>, </a:t>
                      </a:r>
                      <a:r>
                        <a:rPr lang="en-IN" sz="2000" u="none" strike="noStrike" kern="1200" dirty="0">
                          <a:solidFill>
                            <a:schemeClr val="dk1"/>
                          </a:solidFill>
                          <a:latin typeface="Times New Roman" pitchFamily="18" charset="0"/>
                          <a:ea typeface="+mn-ea"/>
                          <a:cs typeface="Times New Roman" pitchFamily="18" charset="0"/>
                          <a:hlinkClick r:id="rId3"/>
                        </a:rPr>
                        <a:t>Damon </a:t>
                      </a:r>
                      <a:r>
                        <a:rPr lang="en-IN" sz="2000" u="none" strike="noStrike" kern="1200" dirty="0" err="1">
                          <a:solidFill>
                            <a:schemeClr val="dk1"/>
                          </a:solidFill>
                          <a:latin typeface="Times New Roman" pitchFamily="18" charset="0"/>
                          <a:ea typeface="+mn-ea"/>
                          <a:cs typeface="Times New Roman" pitchFamily="18" charset="0"/>
                          <a:hlinkClick r:id="rId3"/>
                        </a:rPr>
                        <a:t>B.Lesmeister</a:t>
                      </a:r>
                      <a:endParaRPr lang="en-IN" sz="2000" dirty="0">
                        <a:latin typeface="Times New Roman" pitchFamily="18" charset="0"/>
                        <a:cs typeface="Times New Roman" pitchFamily="18" charset="0"/>
                      </a:endParaRPr>
                    </a:p>
                  </a:txBody>
                  <a:tcPr>
                    <a:gradFill>
                      <a:gsLst>
                        <a:gs pos="36000">
                          <a:schemeClr val="accent3">
                            <a:lumMod val="40000"/>
                            <a:lumOff val="60000"/>
                          </a:schemeClr>
                        </a:gs>
                        <a:gs pos="17000">
                          <a:schemeClr val="accent5">
                            <a:lumMod val="60000"/>
                            <a:lumOff val="40000"/>
                          </a:schemeClr>
                        </a:gs>
                        <a:gs pos="100000">
                          <a:srgbClr val="FFFF00"/>
                        </a:gs>
                        <a:gs pos="100000">
                          <a:schemeClr val="accent1">
                            <a:lumMod val="45000"/>
                            <a:lumOff val="55000"/>
                          </a:schemeClr>
                        </a:gs>
                        <a:gs pos="100000">
                          <a:schemeClr val="accent1">
                            <a:lumMod val="45000"/>
                            <a:lumOff val="55000"/>
                          </a:schemeClr>
                        </a:gs>
                        <a:gs pos="97000">
                          <a:srgbClr val="FFFF00"/>
                        </a:gs>
                      </a:gsLst>
                      <a:lin ang="5400000" scaled="1"/>
                    </a:gradFill>
                  </a:tcPr>
                </a:tc>
                <a:tc>
                  <a:txBody>
                    <a:bodyPr/>
                    <a:lstStyle/>
                    <a:p>
                      <a:r>
                        <a:rPr lang="en-US" sz="1050" dirty="0">
                          <a:latin typeface="Times New Roman" pitchFamily="18" charset="0"/>
                          <a:cs typeface="Times New Roman" pitchFamily="18" charset="0"/>
                        </a:rPr>
                        <a:t> </a:t>
                      </a:r>
                      <a:r>
                        <a:rPr lang="en-IN" sz="1400" kern="1200" dirty="0" err="1">
                          <a:solidFill>
                            <a:schemeClr val="dk1"/>
                          </a:solidFill>
                          <a:latin typeface="Times New Roman" pitchFamily="18" charset="0"/>
                          <a:ea typeface="+mn-ea"/>
                          <a:cs typeface="Times New Roman" pitchFamily="18" charset="0"/>
                        </a:rPr>
                        <a:t>RStudio</a:t>
                      </a:r>
                      <a:r>
                        <a:rPr lang="en-IN" sz="1400" kern="1200" dirty="0">
                          <a:solidFill>
                            <a:schemeClr val="dk1"/>
                          </a:solidFill>
                          <a:latin typeface="Times New Roman" pitchFamily="18" charset="0"/>
                          <a:ea typeface="+mn-ea"/>
                          <a:cs typeface="Times New Roman" pitchFamily="18" charset="0"/>
                        </a:rPr>
                        <a:t> using the Shiny package, creating a portable and user-friendly way for field biologists and managers to efficiently process audio data and detect these target species </a:t>
                      </a:r>
                      <a:endParaRPr lang="en-IN" sz="1050" dirty="0">
                        <a:latin typeface="Times New Roman" pitchFamily="18" charset="0"/>
                        <a:cs typeface="Times New Roman" pitchFamily="18" charset="0"/>
                      </a:endParaRPr>
                    </a:p>
                  </a:txBody>
                  <a:tcPr>
                    <a:gradFill>
                      <a:gsLst>
                        <a:gs pos="36000">
                          <a:schemeClr val="accent3">
                            <a:lumMod val="40000"/>
                            <a:lumOff val="60000"/>
                          </a:schemeClr>
                        </a:gs>
                        <a:gs pos="17000">
                          <a:schemeClr val="accent5">
                            <a:lumMod val="60000"/>
                            <a:lumOff val="40000"/>
                          </a:schemeClr>
                        </a:gs>
                        <a:gs pos="100000">
                          <a:srgbClr val="FFFF00"/>
                        </a:gs>
                        <a:gs pos="100000">
                          <a:schemeClr val="accent1">
                            <a:lumMod val="45000"/>
                            <a:lumOff val="55000"/>
                          </a:schemeClr>
                        </a:gs>
                        <a:gs pos="100000">
                          <a:schemeClr val="accent1">
                            <a:lumMod val="45000"/>
                            <a:lumOff val="55000"/>
                          </a:schemeClr>
                        </a:gs>
                        <a:gs pos="97000">
                          <a:srgbClr val="FFFF00"/>
                        </a:gs>
                      </a:gsLst>
                      <a:lin ang="5400000" scaled="1"/>
                    </a:gradFill>
                  </a:tcPr>
                </a:tc>
                <a:tc>
                  <a:txBody>
                    <a:bodyPr/>
                    <a:lstStyle/>
                    <a:p>
                      <a:pPr lvl="0"/>
                      <a:r>
                        <a:rPr lang="en-IN" sz="1400" kern="1200" dirty="0">
                          <a:solidFill>
                            <a:schemeClr val="dk1"/>
                          </a:solidFill>
                          <a:latin typeface="Times New Roman" pitchFamily="18" charset="0"/>
                          <a:ea typeface="+mn-ea"/>
                          <a:cs typeface="Times New Roman" pitchFamily="18" charset="0"/>
                        </a:rPr>
                        <a:t>Accuracy is high.</a:t>
                      </a:r>
                      <a:endParaRPr lang="en-US" sz="1400" kern="1200" dirty="0">
                        <a:solidFill>
                          <a:schemeClr val="dk1"/>
                        </a:solidFill>
                        <a:latin typeface="Times New Roman" pitchFamily="18" charset="0"/>
                        <a:ea typeface="+mn-ea"/>
                        <a:cs typeface="Times New Roman" pitchFamily="18" charset="0"/>
                      </a:endParaRPr>
                    </a:p>
                    <a:p>
                      <a:r>
                        <a:rPr lang="en-IN" sz="1400" kern="1200" dirty="0">
                          <a:solidFill>
                            <a:schemeClr val="dk1"/>
                          </a:solidFill>
                          <a:latin typeface="Times New Roman" pitchFamily="18" charset="0"/>
                          <a:ea typeface="+mn-ea"/>
                          <a:cs typeface="Times New Roman" pitchFamily="18" charset="0"/>
                        </a:rPr>
                        <a:t>Minimal delays using consumer-grade computers</a:t>
                      </a:r>
                      <a:endParaRPr lang="en-IN" sz="1400" dirty="0">
                        <a:latin typeface="Times New Roman" pitchFamily="18" charset="0"/>
                        <a:cs typeface="Times New Roman" pitchFamily="18" charset="0"/>
                      </a:endParaRPr>
                    </a:p>
                  </a:txBody>
                  <a:tcPr>
                    <a:gradFill>
                      <a:gsLst>
                        <a:gs pos="36000">
                          <a:schemeClr val="accent3">
                            <a:lumMod val="40000"/>
                            <a:lumOff val="60000"/>
                          </a:schemeClr>
                        </a:gs>
                        <a:gs pos="17000">
                          <a:schemeClr val="accent5">
                            <a:lumMod val="60000"/>
                            <a:lumOff val="40000"/>
                          </a:schemeClr>
                        </a:gs>
                        <a:gs pos="100000">
                          <a:srgbClr val="FFFF00"/>
                        </a:gs>
                        <a:gs pos="100000">
                          <a:schemeClr val="accent1">
                            <a:lumMod val="45000"/>
                            <a:lumOff val="55000"/>
                          </a:schemeClr>
                        </a:gs>
                        <a:gs pos="100000">
                          <a:schemeClr val="accent1">
                            <a:lumMod val="45000"/>
                            <a:lumOff val="55000"/>
                          </a:schemeClr>
                        </a:gs>
                        <a:gs pos="97000">
                          <a:srgbClr val="FFFF00"/>
                        </a:gs>
                      </a:gsLst>
                      <a:lin ang="5400000" scaled="1"/>
                    </a:gradFill>
                  </a:tcPr>
                </a:tc>
                <a:tc>
                  <a:txBody>
                    <a:bodyPr/>
                    <a:lstStyle/>
                    <a:p>
                      <a:pPr lvl="0"/>
                      <a:r>
                        <a:rPr lang="en-IN" sz="1600" kern="1200" dirty="0">
                          <a:solidFill>
                            <a:schemeClr val="dk1"/>
                          </a:solidFill>
                          <a:latin typeface="Times New Roman" pitchFamily="18" charset="0"/>
                          <a:ea typeface="+mn-ea"/>
                          <a:cs typeface="Times New Roman" pitchFamily="18" charset="0"/>
                        </a:rPr>
                        <a:t>High power to detect these species.</a:t>
                      </a:r>
                      <a:endParaRPr lang="en-US" sz="1600" kern="1200" dirty="0">
                        <a:solidFill>
                          <a:schemeClr val="dk1"/>
                        </a:solidFill>
                        <a:latin typeface="Times New Roman" pitchFamily="18" charset="0"/>
                        <a:ea typeface="+mn-ea"/>
                        <a:cs typeface="Times New Roman" pitchFamily="18" charset="0"/>
                      </a:endParaRPr>
                    </a:p>
                    <a:p>
                      <a:pPr lvl="0"/>
                      <a:r>
                        <a:rPr lang="en-IN" sz="1600" kern="1200" dirty="0">
                          <a:solidFill>
                            <a:schemeClr val="dk1"/>
                          </a:solidFill>
                          <a:latin typeface="Times New Roman" pitchFamily="18" charset="0"/>
                          <a:ea typeface="+mn-ea"/>
                          <a:cs typeface="Times New Roman" pitchFamily="18" charset="0"/>
                        </a:rPr>
                        <a:t>Combined with a low proportion of false positives.</a:t>
                      </a:r>
                      <a:endParaRPr lang="en-US" sz="1600" kern="1200" dirty="0">
                        <a:solidFill>
                          <a:schemeClr val="dk1"/>
                        </a:solidFill>
                        <a:latin typeface="Times New Roman" pitchFamily="18" charset="0"/>
                        <a:ea typeface="+mn-ea"/>
                        <a:cs typeface="Times New Roman" pitchFamily="18" charset="0"/>
                      </a:endParaRPr>
                    </a:p>
                    <a:p>
                      <a:endParaRPr lang="en-IN" sz="1000" dirty="0">
                        <a:latin typeface="Times New Roman" pitchFamily="18" charset="0"/>
                        <a:cs typeface="Times New Roman" pitchFamily="18" charset="0"/>
                      </a:endParaRPr>
                    </a:p>
                  </a:txBody>
                  <a:tcPr>
                    <a:gradFill>
                      <a:gsLst>
                        <a:gs pos="36000">
                          <a:schemeClr val="accent3">
                            <a:lumMod val="40000"/>
                            <a:lumOff val="60000"/>
                          </a:schemeClr>
                        </a:gs>
                        <a:gs pos="17000">
                          <a:schemeClr val="accent5">
                            <a:lumMod val="60000"/>
                            <a:lumOff val="40000"/>
                          </a:schemeClr>
                        </a:gs>
                        <a:gs pos="100000">
                          <a:srgbClr val="FFFF00"/>
                        </a:gs>
                        <a:gs pos="100000">
                          <a:schemeClr val="accent1">
                            <a:lumMod val="45000"/>
                            <a:lumOff val="55000"/>
                          </a:schemeClr>
                        </a:gs>
                        <a:gs pos="100000">
                          <a:schemeClr val="accent1">
                            <a:lumMod val="45000"/>
                            <a:lumOff val="55000"/>
                          </a:schemeClr>
                        </a:gs>
                        <a:gs pos="97000">
                          <a:srgbClr val="FFFF00"/>
                        </a:gs>
                      </a:gsLst>
                      <a:lin ang="5400000" scaled="1"/>
                    </a:gradFill>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52129394"/>
              </p:ext>
            </p:extLst>
          </p:nvPr>
        </p:nvGraphicFramePr>
        <p:xfrm>
          <a:off x="539552" y="3573016"/>
          <a:ext cx="8247290" cy="2763281"/>
        </p:xfrm>
        <a:graphic>
          <a:graphicData uri="http://schemas.openxmlformats.org/drawingml/2006/table">
            <a:tbl>
              <a:tblPr firstRow="1" bandRow="1">
                <a:tableStyleId>{F5AB1C69-6EDB-4FF4-983F-18BD219EF322}</a:tableStyleId>
              </a:tblPr>
              <a:tblGrid>
                <a:gridCol w="550685">
                  <a:extLst>
                    <a:ext uri="{9D8B030D-6E8A-4147-A177-3AD203B41FA5}">
                      <a16:colId xmlns:a16="http://schemas.microsoft.com/office/drawing/2014/main" val="20000"/>
                    </a:ext>
                  </a:extLst>
                </a:gridCol>
                <a:gridCol w="1572876">
                  <a:extLst>
                    <a:ext uri="{9D8B030D-6E8A-4147-A177-3AD203B41FA5}">
                      <a16:colId xmlns:a16="http://schemas.microsoft.com/office/drawing/2014/main" val="20001"/>
                    </a:ext>
                  </a:extLst>
                </a:gridCol>
                <a:gridCol w="1554899">
                  <a:extLst>
                    <a:ext uri="{9D8B030D-6E8A-4147-A177-3AD203B41FA5}">
                      <a16:colId xmlns:a16="http://schemas.microsoft.com/office/drawing/2014/main" val="20002"/>
                    </a:ext>
                  </a:extLst>
                </a:gridCol>
                <a:gridCol w="1806560">
                  <a:extLst>
                    <a:ext uri="{9D8B030D-6E8A-4147-A177-3AD203B41FA5}">
                      <a16:colId xmlns:a16="http://schemas.microsoft.com/office/drawing/2014/main" val="20003"/>
                    </a:ext>
                  </a:extLst>
                </a:gridCol>
                <a:gridCol w="1381135">
                  <a:extLst>
                    <a:ext uri="{9D8B030D-6E8A-4147-A177-3AD203B41FA5}">
                      <a16:colId xmlns:a16="http://schemas.microsoft.com/office/drawing/2014/main" val="20004"/>
                    </a:ext>
                  </a:extLst>
                </a:gridCol>
                <a:gridCol w="1381135">
                  <a:extLst>
                    <a:ext uri="{9D8B030D-6E8A-4147-A177-3AD203B41FA5}">
                      <a16:colId xmlns:a16="http://schemas.microsoft.com/office/drawing/2014/main" val="20005"/>
                    </a:ext>
                  </a:extLst>
                </a:gridCol>
              </a:tblGrid>
              <a:tr h="324881">
                <a:tc>
                  <a:txBody>
                    <a:bodyPr/>
                    <a:lstStyle/>
                    <a:p>
                      <a:pPr algn="ctr"/>
                      <a:r>
                        <a:rPr lang="en-US" sz="1000" dirty="0">
                          <a:latin typeface="Times New Roman" pitchFamily="18" charset="0"/>
                          <a:cs typeface="Times New Roman" pitchFamily="18" charset="0"/>
                        </a:rPr>
                        <a:t>Year</a:t>
                      </a:r>
                      <a:endParaRPr lang="en-IN" sz="1000" dirty="0">
                        <a:latin typeface="Times New Roman" pitchFamily="18" charset="0"/>
                        <a:cs typeface="Times New Roman" pitchFamily="18" charset="0"/>
                      </a:endParaRPr>
                    </a:p>
                  </a:txBody>
                  <a:tcPr/>
                </a:tc>
                <a:tc>
                  <a:txBody>
                    <a:bodyPr/>
                    <a:lstStyle/>
                    <a:p>
                      <a:pPr algn="ctr"/>
                      <a:r>
                        <a:rPr lang="en-US" sz="1000" b="0" dirty="0">
                          <a:latin typeface="Times New Roman" pitchFamily="18" charset="0"/>
                          <a:cs typeface="Times New Roman" pitchFamily="18" charset="0"/>
                        </a:rPr>
                        <a:t>Title</a:t>
                      </a:r>
                      <a:endParaRPr lang="en-IN" sz="1000" b="0" dirty="0">
                        <a:latin typeface="Times New Roman" pitchFamily="18" charset="0"/>
                        <a:cs typeface="Times New Roman" pitchFamily="18" charset="0"/>
                      </a:endParaRPr>
                    </a:p>
                  </a:txBody>
                  <a:tcPr/>
                </a:tc>
                <a:tc>
                  <a:txBody>
                    <a:bodyPr/>
                    <a:lstStyle/>
                    <a:p>
                      <a:pPr algn="ctr"/>
                      <a:r>
                        <a:rPr lang="en-US" sz="1000" dirty="0">
                          <a:latin typeface="Times New Roman" pitchFamily="18" charset="0"/>
                          <a:cs typeface="Times New Roman" pitchFamily="18" charset="0"/>
                        </a:rPr>
                        <a:t>Author</a:t>
                      </a:r>
                      <a:endParaRPr lang="en-IN" sz="1000" dirty="0">
                        <a:latin typeface="Times New Roman" pitchFamily="18" charset="0"/>
                        <a:cs typeface="Times New Roman" pitchFamily="18" charset="0"/>
                      </a:endParaRPr>
                    </a:p>
                  </a:txBody>
                  <a:tcPr/>
                </a:tc>
                <a:tc>
                  <a:txBody>
                    <a:bodyPr/>
                    <a:lstStyle/>
                    <a:p>
                      <a:pPr algn="ctr"/>
                      <a:r>
                        <a:rPr lang="en-US" sz="1000" dirty="0">
                          <a:latin typeface="Times New Roman" pitchFamily="18" charset="0"/>
                          <a:cs typeface="Times New Roman" pitchFamily="18" charset="0"/>
                        </a:rPr>
                        <a:t>Methods/Overview</a:t>
                      </a:r>
                      <a:endParaRPr lang="en-IN" sz="1000" dirty="0">
                        <a:latin typeface="Times New Roman" pitchFamily="18" charset="0"/>
                        <a:cs typeface="Times New Roman" pitchFamily="18" charset="0"/>
                      </a:endParaRPr>
                    </a:p>
                  </a:txBody>
                  <a:tcPr/>
                </a:tc>
                <a:tc>
                  <a:txBody>
                    <a:bodyPr/>
                    <a:lstStyle/>
                    <a:p>
                      <a:pPr algn="ctr"/>
                      <a:r>
                        <a:rPr lang="en-US" sz="1000" dirty="0">
                          <a:latin typeface="Times New Roman" pitchFamily="18" charset="0"/>
                          <a:cs typeface="Times New Roman" pitchFamily="18" charset="0"/>
                        </a:rPr>
                        <a:t>Merits </a:t>
                      </a:r>
                      <a:endParaRPr lang="en-IN" sz="1000" dirty="0">
                        <a:latin typeface="Times New Roman" pitchFamily="18" charset="0"/>
                        <a:cs typeface="Times New Roman" pitchFamily="18" charset="0"/>
                      </a:endParaRPr>
                    </a:p>
                  </a:txBody>
                  <a:tcPr/>
                </a:tc>
                <a:tc>
                  <a:txBody>
                    <a:bodyPr/>
                    <a:lstStyle/>
                    <a:p>
                      <a:pPr algn="ctr"/>
                      <a:r>
                        <a:rPr lang="en-US" sz="1000" dirty="0">
                          <a:latin typeface="Times New Roman" pitchFamily="18" charset="0"/>
                          <a:cs typeface="Times New Roman" pitchFamily="18" charset="0"/>
                        </a:rPr>
                        <a:t>Demerits</a:t>
                      </a:r>
                      <a:endParaRPr lang="en-IN" sz="10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2132424">
                <a:tc>
                  <a:txBody>
                    <a:bodyPr/>
                    <a:lstStyle/>
                    <a:p>
                      <a:r>
                        <a:rPr lang="en-IN" sz="1400" dirty="0">
                          <a:latin typeface="Times New Roman" pitchFamily="18" charset="0"/>
                          <a:cs typeface="Times New Roman" pitchFamily="18" charset="0"/>
                        </a:rPr>
                        <a:t>2020</a:t>
                      </a:r>
                    </a:p>
                  </a:txBody>
                  <a:tcPr>
                    <a:gradFill>
                      <a:gsLst>
                        <a:gs pos="22936">
                          <a:schemeClr val="accent5">
                            <a:lumMod val="60000"/>
                            <a:lumOff val="40000"/>
                          </a:schemeClr>
                        </a:gs>
                        <a:gs pos="41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83000">
                          <a:srgbClr val="FFFF00"/>
                        </a:gs>
                      </a:gsLst>
                      <a:lin ang="5400000" scaled="1"/>
                    </a:gradFill>
                  </a:tcPr>
                </a:tc>
                <a:tc>
                  <a:txBody>
                    <a:bodyPr/>
                    <a:lstStyle/>
                    <a:p>
                      <a:pPr lvl="0"/>
                      <a:r>
                        <a:rPr lang="en-IN" sz="1400" b="0" kern="1200" dirty="0">
                          <a:solidFill>
                            <a:schemeClr val="dk1"/>
                          </a:solidFill>
                          <a:latin typeface="Times New Roman" pitchFamily="18" charset="0"/>
                          <a:ea typeface="+mn-ea"/>
                          <a:cs typeface="Times New Roman" pitchFamily="18" charset="0"/>
                        </a:rPr>
                        <a:t>Real-Time Monitoring of Agricultural Land with Crop Prediction and Animal Intrusion Prevention using Internet of Things and Machine Learning at Edge</a:t>
                      </a:r>
                      <a:endParaRPr lang="en-US" sz="1400" b="0" dirty="0">
                        <a:latin typeface="Times New Roman" pitchFamily="18" charset="0"/>
                        <a:cs typeface="Times New Roman" pitchFamily="18" charset="0"/>
                      </a:endParaRPr>
                    </a:p>
                    <a:p>
                      <a:endParaRPr lang="en-IN" sz="1400" b="0" dirty="0">
                        <a:latin typeface="Times New Roman" pitchFamily="18" charset="0"/>
                        <a:cs typeface="Times New Roman" pitchFamily="18" charset="0"/>
                      </a:endParaRPr>
                    </a:p>
                  </a:txBody>
                  <a:tcPr>
                    <a:gradFill>
                      <a:gsLst>
                        <a:gs pos="22936">
                          <a:schemeClr val="accent5">
                            <a:lumMod val="60000"/>
                            <a:lumOff val="40000"/>
                          </a:schemeClr>
                        </a:gs>
                        <a:gs pos="41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83000">
                          <a:srgbClr val="FFFF00"/>
                        </a:gs>
                      </a:gsLst>
                      <a:lin ang="5400000" scaled="1"/>
                    </a:gradFill>
                  </a:tcPr>
                </a:tc>
                <a:tc>
                  <a:txBody>
                    <a:bodyPr/>
                    <a:lstStyle/>
                    <a:p>
                      <a:r>
                        <a:rPr lang="en-IN" sz="1400" u="none" strike="noStrike" kern="1200" dirty="0">
                          <a:solidFill>
                            <a:schemeClr val="tx1"/>
                          </a:solidFill>
                          <a:latin typeface="Times New Roman" pitchFamily="18" charset="0"/>
                          <a:ea typeface="+mn-ea"/>
                          <a:cs typeface="Times New Roman" pitchFamily="18" charset="0"/>
                          <a:hlinkClick r:id="rId4"/>
                        </a:rPr>
                        <a:t>R. Nikhil</a:t>
                      </a:r>
                      <a:r>
                        <a:rPr lang="en-IN" sz="1400" kern="1200" dirty="0">
                          <a:solidFill>
                            <a:schemeClr val="tx1"/>
                          </a:solidFill>
                          <a:latin typeface="Times New Roman" pitchFamily="18" charset="0"/>
                          <a:ea typeface="+mn-ea"/>
                          <a:cs typeface="Times New Roman" pitchFamily="18" charset="0"/>
                        </a:rPr>
                        <a:t>; </a:t>
                      </a:r>
                      <a:r>
                        <a:rPr lang="en-IN" sz="1400" u="none" strike="noStrike" kern="1200" dirty="0">
                          <a:solidFill>
                            <a:schemeClr val="tx1"/>
                          </a:solidFill>
                          <a:latin typeface="Times New Roman" pitchFamily="18" charset="0"/>
                          <a:ea typeface="+mn-ea"/>
                          <a:cs typeface="Times New Roman" pitchFamily="18" charset="0"/>
                          <a:hlinkClick r:id="rId5"/>
                        </a:rPr>
                        <a:t>B.S. </a:t>
                      </a:r>
                      <a:r>
                        <a:rPr lang="en-IN" sz="1400" u="none" strike="noStrike" kern="1200" dirty="0" err="1">
                          <a:solidFill>
                            <a:schemeClr val="tx1"/>
                          </a:solidFill>
                          <a:latin typeface="Times New Roman" pitchFamily="18" charset="0"/>
                          <a:ea typeface="+mn-ea"/>
                          <a:cs typeface="Times New Roman" pitchFamily="18" charset="0"/>
                          <a:hlinkClick r:id="rId5"/>
                        </a:rPr>
                        <a:t>Anisha</a:t>
                      </a:r>
                      <a:r>
                        <a:rPr lang="en-IN" sz="1400" kern="1200" dirty="0">
                          <a:solidFill>
                            <a:schemeClr val="tx1"/>
                          </a:solidFill>
                          <a:latin typeface="Times New Roman" pitchFamily="18" charset="0"/>
                          <a:ea typeface="+mn-ea"/>
                          <a:cs typeface="Times New Roman" pitchFamily="18" charset="0"/>
                        </a:rPr>
                        <a:t>; </a:t>
                      </a:r>
                      <a:r>
                        <a:rPr lang="en-IN" sz="1400" u="none" strike="noStrike" kern="1200" dirty="0" err="1">
                          <a:solidFill>
                            <a:schemeClr val="tx1"/>
                          </a:solidFill>
                          <a:latin typeface="Times New Roman" pitchFamily="18" charset="0"/>
                          <a:ea typeface="+mn-ea"/>
                          <a:cs typeface="Times New Roman" pitchFamily="18" charset="0"/>
                          <a:hlinkClick r:id="rId6"/>
                        </a:rPr>
                        <a:t>Ramakanth</a:t>
                      </a:r>
                      <a:r>
                        <a:rPr lang="en-IN" sz="1400" u="none" strike="noStrike" kern="1200" dirty="0">
                          <a:solidFill>
                            <a:schemeClr val="tx1"/>
                          </a:solidFill>
                          <a:latin typeface="Times New Roman" pitchFamily="18" charset="0"/>
                          <a:ea typeface="+mn-ea"/>
                          <a:cs typeface="Times New Roman" pitchFamily="18" charset="0"/>
                          <a:hlinkClick r:id="rId6"/>
                        </a:rPr>
                        <a:t> Kumar P.</a:t>
                      </a:r>
                      <a:endParaRPr lang="en-IN" sz="1400" dirty="0">
                        <a:solidFill>
                          <a:schemeClr val="tx1"/>
                        </a:solidFill>
                        <a:latin typeface="Times New Roman" pitchFamily="18" charset="0"/>
                        <a:cs typeface="Times New Roman" pitchFamily="18" charset="0"/>
                      </a:endParaRPr>
                    </a:p>
                  </a:txBody>
                  <a:tcPr>
                    <a:gradFill>
                      <a:gsLst>
                        <a:gs pos="22936">
                          <a:schemeClr val="accent5">
                            <a:lumMod val="60000"/>
                            <a:lumOff val="40000"/>
                          </a:schemeClr>
                        </a:gs>
                        <a:gs pos="41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83000">
                          <a:srgbClr val="FFFF00"/>
                        </a:gs>
                      </a:gsLst>
                      <a:lin ang="5400000" scaled="1"/>
                    </a:gradFill>
                  </a:tcPr>
                </a:tc>
                <a:tc>
                  <a:txBody>
                    <a:bodyPr/>
                    <a:lstStyle/>
                    <a:p>
                      <a:r>
                        <a:rPr lang="en-US" sz="1400" dirty="0">
                          <a:latin typeface="Times New Roman" pitchFamily="18" charset="0"/>
                          <a:cs typeface="Times New Roman" pitchFamily="18" charset="0"/>
                        </a:rPr>
                        <a:t> </a:t>
                      </a:r>
                      <a:r>
                        <a:rPr lang="en-IN" sz="1400" kern="1200" dirty="0">
                          <a:solidFill>
                            <a:schemeClr val="dk1"/>
                          </a:solidFill>
                          <a:latin typeface="Times New Roman" pitchFamily="18" charset="0"/>
                          <a:ea typeface="+mn-ea"/>
                          <a:cs typeface="Times New Roman" pitchFamily="18" charset="0"/>
                        </a:rPr>
                        <a:t>use of IOT and Automation there by achieving significant progress in irrigation</a:t>
                      </a:r>
                      <a:endParaRPr lang="en-IN" sz="1400" dirty="0">
                        <a:latin typeface="Times New Roman" pitchFamily="18" charset="0"/>
                        <a:cs typeface="Times New Roman" pitchFamily="18" charset="0"/>
                      </a:endParaRPr>
                    </a:p>
                  </a:txBody>
                  <a:tcPr>
                    <a:gradFill>
                      <a:gsLst>
                        <a:gs pos="22936">
                          <a:schemeClr val="accent5">
                            <a:lumMod val="60000"/>
                            <a:lumOff val="40000"/>
                          </a:schemeClr>
                        </a:gs>
                        <a:gs pos="41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83000">
                          <a:srgbClr val="FFFF00"/>
                        </a:gs>
                      </a:gsLst>
                      <a:lin ang="5400000" scaled="1"/>
                    </a:gradFill>
                  </a:tcPr>
                </a:tc>
                <a:tc>
                  <a:txBody>
                    <a:bodyPr/>
                    <a:lstStyle/>
                    <a:p>
                      <a:pPr lvl="0"/>
                      <a:r>
                        <a:rPr lang="en-IN" sz="1400" kern="1200" dirty="0">
                          <a:solidFill>
                            <a:schemeClr val="dk1"/>
                          </a:solidFill>
                          <a:latin typeface="Times New Roman" pitchFamily="18" charset="0"/>
                          <a:ea typeface="+mn-ea"/>
                          <a:cs typeface="Times New Roman" pitchFamily="18" charset="0"/>
                        </a:rPr>
                        <a:t>There is no harm to the ecosystem.</a:t>
                      </a:r>
                      <a:endParaRPr lang="en-US" sz="1400" kern="1200" dirty="0">
                        <a:solidFill>
                          <a:schemeClr val="dk1"/>
                        </a:solidFill>
                        <a:latin typeface="Times New Roman" pitchFamily="18" charset="0"/>
                        <a:ea typeface="+mn-ea"/>
                        <a:cs typeface="Times New Roman" pitchFamily="18" charset="0"/>
                      </a:endParaRPr>
                    </a:p>
                    <a:p>
                      <a:r>
                        <a:rPr lang="en-IN" sz="1400" kern="1200" dirty="0">
                          <a:solidFill>
                            <a:schemeClr val="dk1"/>
                          </a:solidFill>
                          <a:latin typeface="Times New Roman" pitchFamily="18" charset="0"/>
                          <a:ea typeface="+mn-ea"/>
                          <a:cs typeface="Times New Roman" pitchFamily="18" charset="0"/>
                        </a:rPr>
                        <a:t>No disruption to humans</a:t>
                      </a:r>
                      <a:endParaRPr lang="en-IN" sz="1400" dirty="0">
                        <a:latin typeface="Times New Roman" pitchFamily="18" charset="0"/>
                        <a:cs typeface="Times New Roman" pitchFamily="18" charset="0"/>
                      </a:endParaRPr>
                    </a:p>
                  </a:txBody>
                  <a:tcPr>
                    <a:gradFill>
                      <a:gsLst>
                        <a:gs pos="22936">
                          <a:schemeClr val="accent5">
                            <a:lumMod val="60000"/>
                            <a:lumOff val="40000"/>
                          </a:schemeClr>
                        </a:gs>
                        <a:gs pos="41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83000">
                          <a:srgbClr val="FFFF00"/>
                        </a:gs>
                      </a:gsLst>
                      <a:lin ang="5400000" scaled="1"/>
                    </a:gradFill>
                  </a:tcPr>
                </a:tc>
                <a:tc>
                  <a:txBody>
                    <a:bodyPr/>
                    <a:lstStyle/>
                    <a:p>
                      <a:pPr lvl="0"/>
                      <a:r>
                        <a:rPr lang="en-IN" sz="2000" kern="1200" dirty="0">
                          <a:solidFill>
                            <a:schemeClr val="dk1"/>
                          </a:solidFill>
                          <a:latin typeface="Times New Roman" pitchFamily="18" charset="0"/>
                          <a:ea typeface="+mn-ea"/>
                          <a:cs typeface="Times New Roman" pitchFamily="18" charset="0"/>
                        </a:rPr>
                        <a:t>Lacks in monitoring.</a:t>
                      </a:r>
                      <a:endParaRPr lang="en-US" sz="2000" kern="1200" dirty="0">
                        <a:solidFill>
                          <a:schemeClr val="dk1"/>
                        </a:solidFill>
                        <a:latin typeface="Times New Roman" pitchFamily="18" charset="0"/>
                        <a:ea typeface="+mn-ea"/>
                        <a:cs typeface="Times New Roman" pitchFamily="18" charset="0"/>
                      </a:endParaRPr>
                    </a:p>
                    <a:p>
                      <a:pPr lvl="0"/>
                      <a:r>
                        <a:rPr lang="en-IN" sz="2000" kern="1200" dirty="0">
                          <a:solidFill>
                            <a:schemeClr val="dk1"/>
                          </a:solidFill>
                          <a:latin typeface="Times New Roman" pitchFamily="18" charset="0"/>
                          <a:ea typeface="+mn-ea"/>
                          <a:cs typeface="Times New Roman" pitchFamily="18" charset="0"/>
                        </a:rPr>
                        <a:t>Accuracy is low.</a:t>
                      </a:r>
                      <a:endParaRPr lang="en-US" sz="2000" kern="1200" dirty="0">
                        <a:solidFill>
                          <a:schemeClr val="dk1"/>
                        </a:solidFill>
                        <a:latin typeface="Times New Roman" pitchFamily="18" charset="0"/>
                        <a:ea typeface="+mn-ea"/>
                        <a:cs typeface="Times New Roman" pitchFamily="18" charset="0"/>
                      </a:endParaRPr>
                    </a:p>
                    <a:p>
                      <a:endParaRPr lang="en-IN" sz="1000" dirty="0">
                        <a:latin typeface="Times New Roman" pitchFamily="18" charset="0"/>
                        <a:cs typeface="Times New Roman" pitchFamily="18" charset="0"/>
                      </a:endParaRPr>
                    </a:p>
                  </a:txBody>
                  <a:tcPr>
                    <a:gradFill>
                      <a:gsLst>
                        <a:gs pos="22936">
                          <a:schemeClr val="accent5">
                            <a:lumMod val="60000"/>
                            <a:lumOff val="40000"/>
                          </a:schemeClr>
                        </a:gs>
                        <a:gs pos="41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83000">
                          <a:srgbClr val="FFFF00"/>
                        </a:gs>
                      </a:gsLst>
                      <a:lin ang="5400000" scaled="1"/>
                    </a:gra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913" y="255848"/>
            <a:ext cx="3384376" cy="1143000"/>
          </a:xfrm>
        </p:spPr>
        <p:txBody>
          <a:bodyPr>
            <a:normAutofit/>
          </a:bodyPr>
          <a:lstStyle/>
          <a:p>
            <a:r>
              <a:rPr lang="en-IN" sz="3600" b="1" dirty="0">
                <a:latin typeface="Times New Roman" panose="02020603050405020304" pitchFamily="18" charset="0"/>
                <a:cs typeface="Times New Roman" panose="02020603050405020304" pitchFamily="18" charset="0"/>
              </a:rPr>
              <a:t>Existing system</a:t>
            </a:r>
          </a:p>
        </p:txBody>
      </p:sp>
      <p:sp>
        <p:nvSpPr>
          <p:cNvPr id="3" name="Content Placeholder 2"/>
          <p:cNvSpPr>
            <a:spLocks noGrp="1"/>
          </p:cNvSpPr>
          <p:nvPr>
            <p:ph idx="1"/>
          </p:nvPr>
        </p:nvSpPr>
        <p:spPr>
          <a:xfrm>
            <a:off x="483913" y="1398848"/>
            <a:ext cx="8229600" cy="4525963"/>
          </a:xfrm>
          <a:gradFill>
            <a:gsLst>
              <a:gs pos="22936">
                <a:schemeClr val="accent5">
                  <a:lumMod val="60000"/>
                  <a:lumOff val="40000"/>
                </a:schemeClr>
              </a:gs>
              <a:gs pos="41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83000">
                <a:srgbClr val="FFFF00"/>
              </a:gs>
            </a:gsLst>
            <a:lin ang="5400000" scaled="1"/>
          </a:gradFill>
        </p:spPr>
        <p:txBody>
          <a:bodyPr>
            <a:normAutofit/>
          </a:bodyPr>
          <a:lstStyle/>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Wild animals are a special challenge for farmers throughout the world. Animals such as deer, wild boars, rabbits, moles, elephants, monkeys, and many others may cause serious damage to crops.</a:t>
            </a:r>
          </a:p>
          <a:p>
            <a:pPr marL="0" indent="0">
              <a:lnSpc>
                <a:spcPct val="150000"/>
              </a:lnSpc>
              <a:buNone/>
            </a:pPr>
            <a:r>
              <a:rPr lang="en-IN" sz="2000" dirty="0">
                <a:latin typeface="Times New Roman" panose="02020603050405020304" pitchFamily="18" charset="0"/>
                <a:cs typeface="Times New Roman" panose="02020603050405020304" pitchFamily="18" charset="0"/>
              </a:rPr>
              <a:t>1. Agricultural fences</a:t>
            </a:r>
          </a:p>
          <a:p>
            <a:pPr marL="0" indent="0">
              <a:lnSpc>
                <a:spcPct val="150000"/>
              </a:lnSpc>
              <a:buNone/>
            </a:pPr>
            <a:r>
              <a:rPr lang="en-IN" sz="2000" dirty="0">
                <a:latin typeface="Times New Roman" panose="02020603050405020304" pitchFamily="18" charset="0"/>
                <a:cs typeface="Times New Roman" panose="02020603050405020304" pitchFamily="18" charset="0"/>
              </a:rPr>
              <a:t>2. Natural Repellents</a:t>
            </a:r>
          </a:p>
          <a:p>
            <a:pPr marL="0" indent="0">
              <a:lnSpc>
                <a:spcPct val="150000"/>
              </a:lnSpc>
              <a:buNone/>
            </a:pPr>
            <a:r>
              <a:rPr lang="en-IN" sz="2000" dirty="0">
                <a:latin typeface="Times New Roman" panose="02020603050405020304" pitchFamily="18" charset="0"/>
                <a:cs typeface="Times New Roman" panose="02020603050405020304" pitchFamily="18" charset="0"/>
              </a:rPr>
              <a:t>3. Chemical repellents</a:t>
            </a:r>
          </a:p>
          <a:p>
            <a:pPr marL="0" indent="0">
              <a:lnSpc>
                <a:spcPct val="150000"/>
              </a:lnSpc>
              <a:buNone/>
            </a:pPr>
            <a:r>
              <a:rPr lang="en-IN" sz="2000" dirty="0">
                <a:latin typeface="Times New Roman" panose="02020603050405020304" pitchFamily="18" charset="0"/>
                <a:cs typeface="Times New Roman" panose="02020603050405020304" pitchFamily="18" charset="0"/>
              </a:rPr>
              <a:t>4. Biophysical barriers; fences</a:t>
            </a:r>
          </a:p>
        </p:txBody>
      </p:sp>
    </p:spTree>
    <p:extLst>
      <p:ext uri="{BB962C8B-B14F-4D97-AF65-F5344CB8AC3E}">
        <p14:creationId xmlns:p14="http://schemas.microsoft.com/office/powerpoint/2010/main" val="3208863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3034680" cy="768852"/>
          </a:xfrm>
        </p:spPr>
        <p:txBody>
          <a:bodyPr>
            <a:normAutofit/>
          </a:bodyPr>
          <a:lstStyle/>
          <a:p>
            <a:r>
              <a:rPr lang="en-IN" sz="3200" b="1" dirty="0">
                <a:latin typeface="Times New Roman" panose="02020603050405020304" pitchFamily="18" charset="0"/>
                <a:cs typeface="Times New Roman" panose="02020603050405020304" pitchFamily="18" charset="0"/>
              </a:rPr>
              <a:t>Disadvantages</a:t>
            </a:r>
          </a:p>
        </p:txBody>
      </p:sp>
      <p:sp>
        <p:nvSpPr>
          <p:cNvPr id="3" name="Content Placeholder 2"/>
          <p:cNvSpPr>
            <a:spLocks noGrp="1"/>
          </p:cNvSpPr>
          <p:nvPr>
            <p:ph idx="1"/>
          </p:nvPr>
        </p:nvSpPr>
        <p:spPr>
          <a:xfrm>
            <a:off x="457200" y="1700521"/>
            <a:ext cx="8229600" cy="2404864"/>
          </a:xfrm>
          <a:gradFill>
            <a:gsLst>
              <a:gs pos="22936">
                <a:schemeClr val="accent5">
                  <a:lumMod val="60000"/>
                  <a:lumOff val="40000"/>
                </a:schemeClr>
              </a:gs>
              <a:gs pos="41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83000">
                <a:srgbClr val="FFFF00"/>
              </a:gs>
            </a:gsLst>
            <a:lin ang="5400000" scaled="1"/>
          </a:gradFill>
        </p:spPr>
        <p:txBody>
          <a:bodyPr>
            <a:normAutofit/>
          </a:bodyPr>
          <a:lstStyle/>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Its disadvantages include the potential for the entire fence to be disabled due to a break in the conducting wire, shorting out if the conducting wire contacts any non- electrified component that may make up the rest of the fence, power failure, or forced disconnection due to the risk of fires starting by dry vegetation touching an electrified wire.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999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668" y="908720"/>
            <a:ext cx="3367623" cy="864096"/>
          </a:xfrm>
        </p:spPr>
        <p:txBody>
          <a:bodyPr>
            <a:normAutofit/>
          </a:bodyPr>
          <a:lstStyle/>
          <a:p>
            <a:r>
              <a:rPr lang="en-US" sz="2400" b="1" dirty="0">
                <a:latin typeface="Times New Roman" panose="02020603050405020304" pitchFamily="18" charset="0"/>
                <a:cs typeface="Times New Roman" panose="02020603050405020304" pitchFamily="18" charset="0"/>
              </a:rPr>
              <a:t>PROPOSED SYSTEM</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02111" y="1988840"/>
            <a:ext cx="8229600" cy="3240360"/>
          </a:xfrm>
          <a:gradFill>
            <a:gsLst>
              <a:gs pos="22936">
                <a:schemeClr val="accent5">
                  <a:lumMod val="60000"/>
                  <a:lumOff val="40000"/>
                </a:schemeClr>
              </a:gs>
              <a:gs pos="41000">
                <a:schemeClr val="accent3">
                  <a:lumMod val="40000"/>
                  <a:lumOff val="60000"/>
                </a:schemeClr>
              </a:gs>
              <a:gs pos="100000">
                <a:srgbClr val="FFFF00"/>
              </a:gs>
              <a:gs pos="100000">
                <a:schemeClr val="accent1">
                  <a:lumMod val="45000"/>
                  <a:lumOff val="55000"/>
                </a:schemeClr>
              </a:gs>
              <a:gs pos="100000">
                <a:schemeClr val="accent1">
                  <a:lumMod val="45000"/>
                  <a:lumOff val="55000"/>
                </a:schemeClr>
              </a:gs>
              <a:gs pos="83000">
                <a:srgbClr val="FFFF00"/>
              </a:gs>
            </a:gsLst>
            <a:lin ang="5400000" scaled="1"/>
          </a:gradFill>
        </p:spPr>
        <p:txBody>
          <a:bodyPr>
            <a:normAutofit/>
          </a:bodyPr>
          <a:lstStyle/>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AI Computer Vision for detecting animal species, and specific ultrasound emission (i.e., different for each species) for repelling them.</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RNN-used to detect animal</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Deep Convolutional Neural Network – recognize the animal and label them Repellent Module-to play ultrasound and repel the animal.</a:t>
            </a:r>
          </a:p>
          <a:p>
            <a:pPr>
              <a:lnSpc>
                <a:spcPct val="150000"/>
              </a:lnSpc>
              <a:buFont typeface="Wingdings" pitchFamily="2" charset="2"/>
              <a:buChar char="v"/>
            </a:pPr>
            <a:r>
              <a:rPr lang="en-US" sz="2000" dirty="0">
                <a:latin typeface="Times New Roman" panose="02020603050405020304" pitchFamily="18" charset="0"/>
                <a:cs typeface="Times New Roman" panose="02020603050405020304" pitchFamily="18" charset="0"/>
              </a:rPr>
              <a:t>Notify the farmers with dataset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2639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943</TotalTime>
  <Words>1632</Words>
  <Application>Microsoft Office PowerPoint</Application>
  <PresentationFormat>On-screen Show (4:3)</PresentationFormat>
  <Paragraphs>180</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Bahnschrift</vt:lpstr>
      <vt:lpstr>Calibri</vt:lpstr>
      <vt:lpstr>Palatino Linotype</vt:lpstr>
      <vt:lpstr>Segoe UI Black</vt:lpstr>
      <vt:lpstr>Times New Roman</vt:lpstr>
      <vt:lpstr>Wingdings</vt:lpstr>
      <vt:lpstr>Office Theme</vt:lpstr>
      <vt:lpstr>Guide Name  MRS. S B PRIYA M.TECH.,</vt:lpstr>
      <vt:lpstr>PowerPoint Presentation</vt:lpstr>
      <vt:lpstr>PowerPoint Presentation</vt:lpstr>
      <vt:lpstr>ABSTRACT</vt:lpstr>
      <vt:lpstr>PowerPoint Presentation</vt:lpstr>
      <vt:lpstr>PowerPoint Presentation</vt:lpstr>
      <vt:lpstr>Existing system</vt:lpstr>
      <vt:lpstr>Disadvantages</vt:lpstr>
      <vt:lpstr>PROPOSED SYSTEM</vt:lpstr>
      <vt:lpstr>Advantages</vt:lpstr>
      <vt:lpstr>Software Specification</vt:lpstr>
      <vt:lpstr>PowerPoint Presentation</vt:lpstr>
      <vt:lpstr>PowerPoint Presentation</vt:lpstr>
      <vt:lpstr>Modules List</vt:lpstr>
      <vt:lpstr>Modules Description</vt:lpstr>
      <vt:lpstr>2  DL Model</vt:lpstr>
      <vt:lpstr>3.Repellent Integration </vt:lpstr>
      <vt:lpstr>4.Alert Generator </vt:lpstr>
      <vt:lpstr>5.Performance Analysis</vt:lpstr>
      <vt:lpstr>Flow Chart </vt:lpstr>
      <vt:lpstr>Conclusion </vt:lpstr>
      <vt:lpstr>FUTURE ENHANCEMENT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Repellent System for Smart Farming using AI and Edge Computing</dc:title>
  <dc:creator>God</dc:creator>
  <cp:lastModifiedBy>♡Ki Ko♡</cp:lastModifiedBy>
  <cp:revision>35</cp:revision>
  <dcterms:created xsi:type="dcterms:W3CDTF">2022-03-23T03:50:00Z</dcterms:created>
  <dcterms:modified xsi:type="dcterms:W3CDTF">2023-05-22T19:15:34Z</dcterms:modified>
</cp:coreProperties>
</file>